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956" r:id="rId2"/>
    <p:sldId id="959" r:id="rId3"/>
    <p:sldId id="350" r:id="rId4"/>
    <p:sldId id="266" r:id="rId5"/>
    <p:sldId id="336" r:id="rId6"/>
    <p:sldId id="339" r:id="rId7"/>
    <p:sldId id="960" r:id="rId8"/>
    <p:sldId id="321" r:id="rId9"/>
    <p:sldId id="961" r:id="rId10"/>
    <p:sldId id="962" r:id="rId11"/>
    <p:sldId id="963" r:id="rId12"/>
    <p:sldId id="964" r:id="rId13"/>
    <p:sldId id="965" r:id="rId14"/>
    <p:sldId id="958" r:id="rId15"/>
    <p:sldId id="946" r:id="rId16"/>
    <p:sldId id="324" r:id="rId17"/>
    <p:sldId id="347" r:id="rId18"/>
    <p:sldId id="326" r:id="rId19"/>
    <p:sldId id="348" r:id="rId20"/>
    <p:sldId id="344" r:id="rId21"/>
    <p:sldId id="352" r:id="rId22"/>
    <p:sldId id="353" r:id="rId23"/>
    <p:sldId id="345" r:id="rId24"/>
    <p:sldId id="328" r:id="rId25"/>
    <p:sldId id="327" r:id="rId26"/>
    <p:sldId id="354" r:id="rId27"/>
    <p:sldId id="325" r:id="rId28"/>
    <p:sldId id="329" r:id="rId29"/>
    <p:sldId id="346" r:id="rId30"/>
    <p:sldId id="330" r:id="rId31"/>
    <p:sldId id="331" r:id="rId32"/>
    <p:sldId id="334" r:id="rId33"/>
    <p:sldId id="335" r:id="rId34"/>
    <p:sldId id="715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9A696"/>
    <a:srgbClr val="76CBFA"/>
    <a:srgbClr val="202849"/>
    <a:srgbClr val="202749"/>
    <a:srgbClr val="1188B4"/>
    <a:srgbClr val="E3422B"/>
    <a:srgbClr val="212849"/>
    <a:srgbClr val="15D6C9"/>
    <a:srgbClr val="E342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08" autoAdjust="0"/>
    <p:restoredTop sz="94830" autoAdjust="0"/>
  </p:normalViewPr>
  <p:slideViewPr>
    <p:cSldViewPr>
      <p:cViewPr varScale="1">
        <p:scale>
          <a:sx n="108" d="100"/>
          <a:sy n="108" d="100"/>
        </p:scale>
        <p:origin x="78" y="78"/>
      </p:cViewPr>
      <p:guideLst>
        <p:guide orient="horz" pos="2160"/>
        <p:guide pos="3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3F0D8-0760-432C-AF65-323392374EE6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3E494-A76F-4141-9A35-F237B3EA2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872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543F0-EA9D-284B-8CB2-5D71648AD197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267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415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323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714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841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386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14661E-1514-8C44-81FE-A8A35A78549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807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086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552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448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06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1173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741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742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426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984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8688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7231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6247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5643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0148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854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8994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1457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4885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0317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7389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367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643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558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909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619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94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вызов цифровой эпохи - стирание границ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На одном информационном поле – сети интернет - столкнулись информация и знания. Первая превалирует и нарастает с огромной скоростью.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942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68094-3A05-5B08-1A20-8FBE3DAF9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9698C23-69DE-2AF5-EE8C-F92E0C73F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99E20-7A69-E2AD-BA88-118394D13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AC19A3-9772-267A-AAC3-6263B4A7F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170619-597E-AC49-ADCC-732929672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437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D017F-2A51-DD5E-861C-4A9209864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BBE200-8056-134C-0651-85659530C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C917F-860A-1987-1C54-D9031AB6D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186BA9-778C-F441-FFF2-6169B8EE3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7F8F09-16AF-3A01-9A1C-50FD7AE00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751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6D4BD0-BFDF-09BE-1864-A3D232C995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88A4AF-35BA-20CB-1EB5-E79BB8E38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2DE27F-4F32-F47C-6475-92184D1E9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7885DE-8777-88CC-6994-BFB2EDFA2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209394-0DB6-E96F-127D-BB9CB4B2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0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03108-2510-8094-B93C-00B27EDD1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9E5F3D-E1AD-C1A4-48B1-F4FF92E74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F814C6-169B-6A9B-86E7-7833ABD90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77B990-6CF6-4F86-8BE9-5DFAFFD5B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7393B0-931B-F598-AD21-3203F7B95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250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6EB5A-14CA-0211-E384-728BE360B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5826DF-B645-4EC4-AD6C-8173F3A95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0CE1AB-08B8-3353-BF40-1EC63BD04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9AE4E8-354E-A8C6-A59E-DD502A924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9BE2FE-EB52-D37C-E508-D96855CCD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942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E05907-5460-2D0A-2B8A-673D06E78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2C7113-A6C4-C060-CF7D-3ABF253832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1A3ABE-6C1F-AA22-ACAA-00D3C8053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0E485A-E4AE-86C4-DF5D-481BBA9BC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474DE0-07B7-F99F-94B9-2342EF166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8C1DFC-DDD7-36AC-869E-7B36069A2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405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EB8AC-9105-A918-EFCF-818DF56A9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03ECAB-30D4-1C9B-A717-756B29826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FCEA02-2A6F-70A9-8615-316D7262B8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9405E2-8B1C-D0CE-AF34-CB7FB2EF7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8ED958E-A90F-5C04-2CD9-04168C0707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E17893-1226-1761-3500-C4478EC0B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55F0EF1-D5F0-B4DB-9E1F-4E9FF6457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127663-462F-5AE0-EF4B-D7175A651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93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B5B7A2-40B1-44C9-2E4D-02F95955B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FAA34A6-A7CC-C074-E957-FAD84EB96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A3C77C1-8FE8-64EC-EEDF-6859214E3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BC6EB6-02B8-CE8E-9A3E-30E7CCE2C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982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770B6A8-C64F-63C9-BBD6-F4D58C36E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D1661A1-EAB1-152D-597E-508DBE8EA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0DAC74-DCC9-FDA9-3C6A-250AE0352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401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671C7-F780-2905-C747-CE05DE2A3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5877FC-5469-4BA3-F00A-2D2AB9F00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C849FE-2FA2-EC6B-2058-C77A91CEA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C379AB-6561-F8E6-2726-8D10EFC23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DF0E6F-705B-CDCF-DB7F-B42B3EF9F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5BC8DE-D368-6C72-86EC-C0C1DB02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802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02AF0-C2F9-52F2-A6EF-A35A8A755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71100C3-BCF2-9910-2B03-DFF7A0FC2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260E0C-D112-3F3E-7AB1-B1E066540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2EE7BC-4B14-A747-7A2C-E8EDC2220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9A856A-BC83-8795-9D2B-5934C3F11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6606A3-15E3-25AA-C9E8-D831F1D1F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771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8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1DF0A-251A-AD91-ADF1-6E3019CDA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F9290D-4641-DA5F-8E32-086D4D3E0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E459C7-CB47-203B-6966-45A8C0BA8F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6F0D3-0FFE-4126-9820-F11EA83ADEE5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54A150-D370-4F12-3981-41E10E32C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8E74A4-928D-1C61-8D99-E667159E7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209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sv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A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наука для детей - 54 фото">
            <a:extLst>
              <a:ext uri="{FF2B5EF4-FFF2-40B4-BE49-F238E27FC236}">
                <a16:creationId xmlns:a16="http://schemas.microsoft.com/office/drawing/2014/main" id="{9B7D1ECF-A1B2-35A1-4F60-986560736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0" t="892" r="880" b="89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768E4C-7E6A-DC34-EB95-773945BF4642}"/>
              </a:ext>
            </a:extLst>
          </p:cNvPr>
          <p:cNvSpPr/>
          <p:nvPr/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rgbClr val="38A58E">
              <a:alpha val="700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2925" algn="ctr" defTabSz="895350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B003CD-B178-03EF-37D8-75B67F87DAE3}"/>
              </a:ext>
            </a:extLst>
          </p:cNvPr>
          <p:cNvSpPr txBox="1"/>
          <p:nvPr/>
        </p:nvSpPr>
        <p:spPr>
          <a:xfrm>
            <a:off x="575932" y="4589500"/>
            <a:ext cx="76803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latin typeface="Kinetika Medium" pitchFamily="2" charset="0"/>
              </a:rPr>
              <a:t>Спикер: </a:t>
            </a:r>
          </a:p>
          <a:p>
            <a:r>
              <a:rPr lang="ru-RU" sz="2200" b="1" dirty="0">
                <a:solidFill>
                  <a:schemeClr val="bg1"/>
                </a:solidFill>
                <a:latin typeface="Kinetika Medium" pitchFamily="2" charset="0"/>
              </a:rPr>
              <a:t>Чистякова Анастасия Игоревна</a:t>
            </a:r>
          </a:p>
          <a:p>
            <a:r>
              <a:rPr lang="ru-RU" sz="2200" dirty="0">
                <a:solidFill>
                  <a:schemeClr val="bg1"/>
                </a:solidFill>
                <a:latin typeface="Kinetika Medium" pitchFamily="2" charset="0"/>
              </a:rPr>
              <a:t>Руководитель издательских проектов НИЦ ИНФРА-М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296839-B708-A6A0-94AE-DDA1731AFDC6}"/>
              </a:ext>
            </a:extLst>
          </p:cNvPr>
          <p:cNvSpPr txBox="1"/>
          <p:nvPr/>
        </p:nvSpPr>
        <p:spPr>
          <a:xfrm>
            <a:off x="5392294" y="6289101"/>
            <a:ext cx="1749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Kinetika Medium" panose="00000600000000000000"/>
              </a:rPr>
              <a:t>05 июня 2025 г.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8E985-13C9-74B2-CF06-861CEFFB528C}"/>
              </a:ext>
            </a:extLst>
          </p:cNvPr>
          <p:cNvSpPr txBox="1"/>
          <p:nvPr/>
        </p:nvSpPr>
        <p:spPr>
          <a:xfrm>
            <a:off x="541851" y="1958010"/>
            <a:ext cx="11450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0" dirty="0">
                <a:solidFill>
                  <a:schemeClr val="bg1"/>
                </a:solidFill>
                <a:effectLst/>
                <a:latin typeface="Kinetika Medium" panose="00000600000000000000" pitchFamily="2" charset="-52"/>
              </a:rPr>
              <a:t>Эффективная публикация статьи </a:t>
            </a:r>
          </a:p>
          <a:p>
            <a:r>
              <a:rPr lang="ru-RU" sz="3600" b="1" i="0" dirty="0">
                <a:solidFill>
                  <a:schemeClr val="bg1"/>
                </a:solidFill>
                <a:effectLst/>
                <a:latin typeface="Kinetika Medium" panose="00000600000000000000" pitchFamily="2" charset="-52"/>
              </a:rPr>
              <a:t>в научном сетевом журнале</a:t>
            </a:r>
            <a:endParaRPr lang="ru-RU" sz="3600" b="1" i="1" dirty="0">
              <a:solidFill>
                <a:schemeClr val="bg1"/>
              </a:solidFill>
              <a:latin typeface="Kinetika Medium" panose="00000600000000000000" pitchFamily="2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15FAD2-F6FF-7914-8F14-FE4F9303D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4135" y="373340"/>
            <a:ext cx="1425957" cy="4139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4F3C53-13C4-F009-D448-BC05324A909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79833" y="450096"/>
            <a:ext cx="1366509" cy="3371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7638A1-2E45-CA1B-8B78-9FF4CD3970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5301" y="382309"/>
            <a:ext cx="1881398" cy="39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20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льцо 12">
            <a:extLst>
              <a:ext uri="{FF2B5EF4-FFF2-40B4-BE49-F238E27FC236}">
                <a16:creationId xmlns:a16="http://schemas.microsoft.com/office/drawing/2014/main" id="{A6C5C989-AD24-9E09-CD82-3F2A41ABE199}"/>
              </a:ext>
            </a:extLst>
          </p:cNvPr>
          <p:cNvSpPr/>
          <p:nvPr/>
        </p:nvSpPr>
        <p:spPr>
          <a:xfrm rot="475973">
            <a:off x="5810435" y="-6050"/>
            <a:ext cx="12763128" cy="12763128"/>
          </a:xfrm>
          <a:prstGeom prst="donut">
            <a:avLst/>
          </a:prstGeom>
          <a:gradFill flip="none" rotWithShape="1">
            <a:gsLst>
              <a:gs pos="0">
                <a:srgbClr val="59A696"/>
              </a:gs>
              <a:gs pos="100000">
                <a:srgbClr val="FFFFF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9" y="874554"/>
            <a:ext cx="7735482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3FA3"/>
                </a:solidFill>
                <a:latin typeface="Kinetika Medium" pitchFamily="2" charset="0"/>
                <a:ea typeface="+mn-ea"/>
                <a:cs typeface="+mn-cs"/>
              </a:rPr>
              <a:t>Типы статей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67185-7FD8-A033-4F6A-08485E45F398}"/>
              </a:ext>
            </a:extLst>
          </p:cNvPr>
          <p:cNvSpPr txBox="1"/>
          <p:nvPr/>
        </p:nvSpPr>
        <p:spPr>
          <a:xfrm>
            <a:off x="539624" y="1605825"/>
            <a:ext cx="10990470" cy="4816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Montserrat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Теоретико-методологическая  статья – </a:t>
            </a:r>
            <a:r>
              <a:rPr lang="ru-RU" sz="1600" dirty="0">
                <a:latin typeface="Montserrat" charset="-52"/>
              </a:rPr>
              <a:t>анализ развития теории и уточнению теоретических конструктов; представление новой теории; анализ уже существующей теории; сравнение нескольких теорий, демонстрация преимуществ одной теории в сравнении с другой; описание нового методологического подхода; модификация существующего метода; обсуждение количественных и аналитических подходов в науке.</a:t>
            </a:r>
          </a:p>
          <a:p>
            <a:endParaRPr lang="ru-RU" sz="1600" dirty="0">
              <a:latin typeface="Montserrat" charset="-52"/>
            </a:endParaRPr>
          </a:p>
          <a:p>
            <a:r>
              <a:rPr lang="ru-RU" sz="1600" dirty="0">
                <a:latin typeface="Montserrat" charset="-52"/>
              </a:rPr>
              <a:t>Структура текста статьи должна содержать следующие </a:t>
            </a:r>
            <a:r>
              <a:rPr lang="ru-RU" sz="1600" b="1" dirty="0">
                <a:latin typeface="Montserrat" charset="-52"/>
              </a:rPr>
              <a:t>разделы:</a:t>
            </a:r>
          </a:p>
          <a:p>
            <a:endParaRPr lang="ru-RU" sz="1600" dirty="0">
              <a:latin typeface="Montserrat" charset="-52"/>
            </a:endParaRPr>
          </a:p>
          <a:p>
            <a:r>
              <a:rPr lang="ru-RU" sz="1600" b="1" dirty="0">
                <a:latin typeface="Montserrat" charset="-52"/>
              </a:rPr>
              <a:t>Введение</a:t>
            </a:r>
            <a:r>
              <a:rPr lang="ru-RU" sz="1600" dirty="0">
                <a:latin typeface="Montserrat" charset="-52"/>
              </a:rPr>
              <a:t> (актуальность, постановка проблемы и ее развитие, история вопроса, цель исследования, гипотеза исследования, предметная область исследования, методология исследования).</a:t>
            </a:r>
          </a:p>
          <a:p>
            <a:endParaRPr lang="ru-RU" sz="1600" dirty="0">
              <a:latin typeface="Montserrat" charset="-52"/>
            </a:endParaRPr>
          </a:p>
          <a:p>
            <a:r>
              <a:rPr lang="ru-RU" sz="1600" b="1" dirty="0">
                <a:latin typeface="Montserrat" charset="-52"/>
              </a:rPr>
              <a:t>Разработка и выдвижение новых теоретическо-методологических положений.</a:t>
            </a:r>
          </a:p>
          <a:p>
            <a:endParaRPr lang="ru-RU" sz="1600" dirty="0">
              <a:latin typeface="Montserrat" charset="-52"/>
            </a:endParaRPr>
          </a:p>
          <a:p>
            <a:r>
              <a:rPr lang="ru-RU" sz="1600" b="1" dirty="0">
                <a:latin typeface="Montserrat" charset="-52"/>
              </a:rPr>
              <a:t>Выводы </a:t>
            </a:r>
            <a:r>
              <a:rPr lang="ru-RU" sz="1600" dirty="0">
                <a:latin typeface="Montserrat" charset="-52"/>
              </a:rPr>
              <a:t>(значение для теории и практики).</a:t>
            </a:r>
          </a:p>
          <a:p>
            <a:endParaRPr lang="ru-RU" sz="1600" dirty="0">
              <a:latin typeface="Montserrat" charset="-52"/>
            </a:endParaRPr>
          </a:p>
          <a:p>
            <a:r>
              <a:rPr lang="ru-RU" sz="1600" dirty="0">
                <a:latin typeface="Montserrat" charset="-52"/>
              </a:rPr>
              <a:t>Эмпирические данные вводятся в случае, если они важны для </a:t>
            </a:r>
          </a:p>
          <a:p>
            <a:r>
              <a:rPr lang="ru-RU" sz="1600" dirty="0">
                <a:latin typeface="Montserrat" charset="-52"/>
              </a:rPr>
              <a:t>решения теоретической проблемы, поставленной в статье или </a:t>
            </a:r>
          </a:p>
          <a:p>
            <a:r>
              <a:rPr lang="ru-RU" sz="1600" dirty="0">
                <a:latin typeface="Montserrat" charset="-52"/>
              </a:rPr>
              <a:t>могут вводиться в качестве иллюстрации положений. </a:t>
            </a:r>
          </a:p>
          <a:p>
            <a:pPr lvl="0" algn="just">
              <a:spcAft>
                <a:spcPts val="1200"/>
              </a:spcAft>
              <a:buClr>
                <a:srgbClr val="59A696"/>
              </a:buClr>
              <a:buSzPct val="120000"/>
              <a:tabLst>
                <a:tab pos="457200" algn="l"/>
              </a:tabLst>
            </a:pPr>
            <a:endParaRPr lang="ru-RU" sz="1900" dirty="0">
              <a:latin typeface="Kinetika" panose="000005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62CA30-8E01-2688-B05E-297E9B39A2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309922"/>
            <a:ext cx="1488582" cy="3672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DC6E2B-B5B0-60BA-44AE-F33912CC79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864" y="246951"/>
            <a:ext cx="1482230" cy="43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8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льцо 12">
            <a:extLst>
              <a:ext uri="{FF2B5EF4-FFF2-40B4-BE49-F238E27FC236}">
                <a16:creationId xmlns:a16="http://schemas.microsoft.com/office/drawing/2014/main" id="{A6C5C989-AD24-9E09-CD82-3F2A41ABE199}"/>
              </a:ext>
            </a:extLst>
          </p:cNvPr>
          <p:cNvSpPr/>
          <p:nvPr/>
        </p:nvSpPr>
        <p:spPr>
          <a:xfrm rot="475973">
            <a:off x="5810435" y="-6050"/>
            <a:ext cx="12763128" cy="12763128"/>
          </a:xfrm>
          <a:prstGeom prst="donut">
            <a:avLst/>
          </a:prstGeom>
          <a:gradFill flip="none" rotWithShape="1">
            <a:gsLst>
              <a:gs pos="0">
                <a:srgbClr val="59A696"/>
              </a:gs>
              <a:gs pos="100000">
                <a:srgbClr val="FFFFF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9" y="874554"/>
            <a:ext cx="7735482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3FA3"/>
                </a:solidFill>
                <a:latin typeface="Kinetika Medium" pitchFamily="2" charset="0"/>
                <a:ea typeface="+mn-ea"/>
                <a:cs typeface="+mn-cs"/>
              </a:rPr>
              <a:t>Типы статей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67185-7FD8-A033-4F6A-08485E45F398}"/>
              </a:ext>
            </a:extLst>
          </p:cNvPr>
          <p:cNvSpPr txBox="1"/>
          <p:nvPr/>
        </p:nvSpPr>
        <p:spPr>
          <a:xfrm>
            <a:off x="539624" y="1605825"/>
            <a:ext cx="10990470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Montserrat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Обзорная  статья – представление  результатов исследований, опубликованных ранее.</a:t>
            </a:r>
          </a:p>
          <a:p>
            <a:endParaRPr lang="ru-RU" sz="1600" dirty="0">
              <a:latin typeface="Montserrat" charset="-52"/>
            </a:endParaRPr>
          </a:p>
          <a:p>
            <a:r>
              <a:rPr lang="ru-RU" sz="1600" dirty="0">
                <a:latin typeface="Montserrat" charset="-52"/>
              </a:rPr>
              <a:t>Структура текста статьи должна содержать следующие </a:t>
            </a:r>
            <a:r>
              <a:rPr lang="ru-RU" sz="1600" b="1" dirty="0">
                <a:latin typeface="Montserrat" charset="-52"/>
              </a:rPr>
              <a:t>разделы:</a:t>
            </a:r>
          </a:p>
          <a:p>
            <a:endParaRPr lang="ru-RU" sz="1600" dirty="0">
              <a:latin typeface="Montserrat" charset="-52"/>
            </a:endParaRPr>
          </a:p>
          <a:p>
            <a:r>
              <a:rPr lang="ru-RU" sz="1600" b="1" dirty="0">
                <a:latin typeface="Montserrat" charset="-52"/>
              </a:rPr>
              <a:t>Введение</a:t>
            </a:r>
            <a:r>
              <a:rPr lang="ru-RU" sz="1600" dirty="0">
                <a:latin typeface="Montserrat" charset="-52"/>
              </a:rPr>
              <a:t> (актуальность, постановка проблемы и ее развитие, история вопроса, цель исследования, гипотеза исследования, предметная область исследования, методология исследования).</a:t>
            </a:r>
          </a:p>
          <a:p>
            <a:endParaRPr lang="ru-RU" sz="1600" dirty="0">
              <a:latin typeface="Montserrat" charset="-52"/>
            </a:endParaRPr>
          </a:p>
          <a:p>
            <a:r>
              <a:rPr lang="ru-RU" sz="1600" b="1" dirty="0">
                <a:latin typeface="Montserrat" charset="-52"/>
              </a:rPr>
              <a:t>Содержание </a:t>
            </a:r>
            <a:r>
              <a:rPr lang="ru-RU" sz="1600" dirty="0">
                <a:latin typeface="Montserrat" charset="-52"/>
              </a:rPr>
              <a:t>предыдущих исследований.</a:t>
            </a:r>
          </a:p>
          <a:p>
            <a:endParaRPr lang="ru-RU" sz="1600" dirty="0">
              <a:latin typeface="Montserrat" charset="-52"/>
            </a:endParaRPr>
          </a:p>
          <a:p>
            <a:r>
              <a:rPr lang="ru-RU" sz="1600" b="1" dirty="0">
                <a:latin typeface="Montserrat" charset="-52"/>
              </a:rPr>
              <a:t>Описание </a:t>
            </a:r>
            <a:r>
              <a:rPr lang="ru-RU" sz="1600" dirty="0">
                <a:latin typeface="Montserrat" charset="-52"/>
              </a:rPr>
              <a:t>выявленных противоречий.</a:t>
            </a:r>
          </a:p>
          <a:p>
            <a:endParaRPr lang="ru-RU" sz="1600" dirty="0">
              <a:latin typeface="Montserrat" charset="-52"/>
            </a:endParaRPr>
          </a:p>
          <a:p>
            <a:r>
              <a:rPr lang="ru-RU" sz="1600" b="1" dirty="0">
                <a:latin typeface="Montserrat" charset="-52"/>
              </a:rPr>
              <a:t>Предложения </a:t>
            </a:r>
            <a:r>
              <a:rPr lang="ru-RU" sz="1600" dirty="0">
                <a:latin typeface="Montserrat" charset="-52"/>
              </a:rPr>
              <a:t>по преодолению выявленных проблем.</a:t>
            </a:r>
          </a:p>
          <a:p>
            <a:endParaRPr lang="ru-RU" sz="1600" dirty="0">
              <a:latin typeface="Montserrat" charset="-52"/>
            </a:endParaRPr>
          </a:p>
          <a:p>
            <a:r>
              <a:rPr lang="ru-RU" sz="1600" b="1" dirty="0">
                <a:latin typeface="Montserrat" charset="-52"/>
              </a:rPr>
              <a:t>Выводы </a:t>
            </a:r>
            <a:r>
              <a:rPr lang="ru-RU" sz="1600" dirty="0">
                <a:latin typeface="Montserrat" charset="-52"/>
              </a:rPr>
              <a:t>(значение для теории и практики).</a:t>
            </a:r>
          </a:p>
          <a:p>
            <a:pPr lvl="0" algn="just">
              <a:spcAft>
                <a:spcPts val="1200"/>
              </a:spcAft>
              <a:buClr>
                <a:srgbClr val="59A696"/>
              </a:buClr>
              <a:buSzPct val="120000"/>
              <a:tabLst>
                <a:tab pos="457200" algn="l"/>
              </a:tabLst>
            </a:pPr>
            <a:endParaRPr lang="ru-RU" sz="1900" dirty="0">
              <a:latin typeface="Kinetika" panose="000005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62CA30-8E01-2688-B05E-297E9B39A2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309922"/>
            <a:ext cx="1488582" cy="3672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DC6E2B-B5B0-60BA-44AE-F33912CC79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864" y="246951"/>
            <a:ext cx="1482230" cy="43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1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льцо 12">
            <a:extLst>
              <a:ext uri="{FF2B5EF4-FFF2-40B4-BE49-F238E27FC236}">
                <a16:creationId xmlns:a16="http://schemas.microsoft.com/office/drawing/2014/main" id="{A6C5C989-AD24-9E09-CD82-3F2A41ABE199}"/>
              </a:ext>
            </a:extLst>
          </p:cNvPr>
          <p:cNvSpPr/>
          <p:nvPr/>
        </p:nvSpPr>
        <p:spPr>
          <a:xfrm rot="475973">
            <a:off x="5810435" y="-6050"/>
            <a:ext cx="12763128" cy="12763128"/>
          </a:xfrm>
          <a:prstGeom prst="donut">
            <a:avLst/>
          </a:prstGeom>
          <a:gradFill flip="none" rotWithShape="1">
            <a:gsLst>
              <a:gs pos="0">
                <a:srgbClr val="59A696"/>
              </a:gs>
              <a:gs pos="100000">
                <a:srgbClr val="FFFFF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9" y="874554"/>
            <a:ext cx="7735482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3FA3"/>
                </a:solidFill>
                <a:latin typeface="Kinetika Medium" pitchFamily="2" charset="0"/>
                <a:ea typeface="+mn-ea"/>
                <a:cs typeface="+mn-cs"/>
              </a:rPr>
              <a:t>Структура статьи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67185-7FD8-A033-4F6A-08485E45F398}"/>
              </a:ext>
            </a:extLst>
          </p:cNvPr>
          <p:cNvSpPr txBox="1"/>
          <p:nvPr/>
        </p:nvSpPr>
        <p:spPr>
          <a:xfrm>
            <a:off x="539624" y="1605825"/>
            <a:ext cx="10990470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600" b="1" dirty="0">
                <a:latin typeface="Montserrat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УДК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600" b="1" dirty="0">
                <a:latin typeface="Montserrat" charset="-52"/>
                <a:cs typeface="Times New Roman" panose="02020603050405020304" pitchFamily="18" charset="0"/>
              </a:rPr>
              <a:t>Название статьи на русском и английском языках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600" b="1" dirty="0">
                <a:latin typeface="Montserrat" charset="-52"/>
                <a:cs typeface="Times New Roman" panose="02020603050405020304" pitchFamily="18" charset="0"/>
              </a:rPr>
              <a:t>Данные об авторе на русском и английском языках (уч. степень, уч. звание, должность, место работы, </a:t>
            </a:r>
            <a:r>
              <a:rPr lang="en-US" sz="1600" b="1" dirty="0">
                <a:latin typeface="Montserrat" charset="-52"/>
                <a:cs typeface="Times New Roman" panose="02020603050405020304" pitchFamily="18" charset="0"/>
              </a:rPr>
              <a:t>e-mail</a:t>
            </a:r>
            <a:endParaRPr lang="ru-RU" sz="1600" b="1" dirty="0">
              <a:latin typeface="Montserrat" charset="-5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Montserrat" charset="-52"/>
                <a:cs typeface="Times New Roman" panose="02020603050405020304" pitchFamily="18" charset="0"/>
              </a:rPr>
              <a:t>Аннотация</a:t>
            </a:r>
            <a:r>
              <a:rPr lang="en-US" sz="1600" b="1" dirty="0">
                <a:latin typeface="Montserrat" charset="-52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Montserrat" charset="-52"/>
                <a:cs typeface="Times New Roman" panose="02020603050405020304" pitchFamily="18" charset="0"/>
              </a:rPr>
              <a:t>на русском и английском языках (150-250 слов)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charset="-52"/>
                <a:cs typeface="Times New Roman" panose="02020603050405020304" pitchFamily="18" charset="0"/>
              </a:rPr>
              <a:t>предмет исследования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charset="-52"/>
                <a:cs typeface="Times New Roman" panose="02020603050405020304" pitchFamily="18" charset="0"/>
              </a:rPr>
              <a:t>цель работы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charset="-52"/>
                <a:cs typeface="Times New Roman" panose="02020603050405020304" pitchFamily="18" charset="0"/>
              </a:rPr>
              <a:t>методология проведения работы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charset="-52"/>
                <a:cs typeface="Times New Roman" panose="02020603050405020304" pitchFamily="18" charset="0"/>
              </a:rPr>
              <a:t>методы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charset="-52"/>
                <a:cs typeface="Times New Roman" panose="02020603050405020304" pitchFamily="18" charset="0"/>
              </a:rPr>
              <a:t>количество респондентов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charset="-52"/>
                <a:cs typeface="Times New Roman" panose="02020603050405020304" pitchFamily="18" charset="0"/>
              </a:rPr>
              <a:t>результаты работы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charset="-52"/>
                <a:cs typeface="Times New Roman" panose="02020603050405020304" pitchFamily="18" charset="0"/>
              </a:rPr>
              <a:t>область применения результатов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charset="-52"/>
                <a:cs typeface="Times New Roman" panose="02020603050405020304" pitchFamily="18" charset="0"/>
              </a:rPr>
              <a:t>новизна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charset="-52"/>
                <a:cs typeface="Times New Roman" panose="02020603050405020304" pitchFamily="18" charset="0"/>
              </a:rPr>
              <a:t>выводы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600" b="1" dirty="0">
                <a:latin typeface="Montserrat" charset="-52"/>
                <a:cs typeface="Times New Roman" panose="02020603050405020304" pitchFamily="18" charset="0"/>
              </a:rPr>
              <a:t>Ключевые слова</a:t>
            </a:r>
            <a:r>
              <a:rPr lang="en-US" sz="1600" b="1" dirty="0">
                <a:latin typeface="Montserrat" charset="-52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Montserrat" charset="-52"/>
                <a:cs typeface="Times New Roman" panose="02020603050405020304" pitchFamily="18" charset="0"/>
              </a:rPr>
              <a:t>на русском и английском языках</a:t>
            </a:r>
            <a:endParaRPr lang="en-US" sz="1600" b="1" dirty="0">
              <a:latin typeface="Montserrat" charset="-5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600" b="1" dirty="0">
                <a:latin typeface="Montserrat" charset="-52"/>
                <a:cs typeface="Times New Roman" panose="02020603050405020304" pitchFamily="18" charset="0"/>
              </a:rPr>
              <a:t>Текст статьи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600" b="1" dirty="0">
                <a:latin typeface="Montserrat" charset="-52"/>
                <a:cs typeface="Times New Roman" panose="02020603050405020304" pitchFamily="18" charset="0"/>
              </a:rPr>
              <a:t>Список использованной литературы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62CA30-8E01-2688-B05E-297E9B39A2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309922"/>
            <a:ext cx="1488582" cy="3672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DC6E2B-B5B0-60BA-44AE-F33912CC79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864" y="246951"/>
            <a:ext cx="1482230" cy="43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0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льцо 12">
            <a:extLst>
              <a:ext uri="{FF2B5EF4-FFF2-40B4-BE49-F238E27FC236}">
                <a16:creationId xmlns:a16="http://schemas.microsoft.com/office/drawing/2014/main" id="{A6C5C989-AD24-9E09-CD82-3F2A41ABE199}"/>
              </a:ext>
            </a:extLst>
          </p:cNvPr>
          <p:cNvSpPr/>
          <p:nvPr/>
        </p:nvSpPr>
        <p:spPr>
          <a:xfrm rot="475973">
            <a:off x="5810435" y="-6050"/>
            <a:ext cx="12763128" cy="12763128"/>
          </a:xfrm>
          <a:prstGeom prst="donut">
            <a:avLst/>
          </a:prstGeom>
          <a:gradFill flip="none" rotWithShape="1">
            <a:gsLst>
              <a:gs pos="0">
                <a:srgbClr val="59A696"/>
              </a:gs>
              <a:gs pos="100000">
                <a:srgbClr val="FFFFF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9" y="874554"/>
            <a:ext cx="7735482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3FA3"/>
                </a:solidFill>
                <a:latin typeface="Kinetika Medium" pitchFamily="2" charset="0"/>
                <a:ea typeface="+mn-ea"/>
                <a:cs typeface="+mn-cs"/>
              </a:rPr>
              <a:t>Список использованной литературы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67185-7FD8-A033-4F6A-08485E45F398}"/>
              </a:ext>
            </a:extLst>
          </p:cNvPr>
          <p:cNvSpPr txBox="1"/>
          <p:nvPr/>
        </p:nvSpPr>
        <p:spPr>
          <a:xfrm>
            <a:off x="539624" y="1605825"/>
            <a:ext cx="1099047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>
                <a:latin typeface="Montserrat" panose="00000500000000000000" pitchFamily="2" charset="-52"/>
                <a:cs typeface="Times New Roman" panose="02020603050405020304" pitchFamily="18" charset="0"/>
              </a:rPr>
              <a:t>1. Организован по алфавиту или по порядку использования в статье</a:t>
            </a:r>
          </a:p>
          <a:p>
            <a:pPr>
              <a:spcAft>
                <a:spcPts val="1200"/>
              </a:spcAft>
            </a:pPr>
            <a:r>
              <a:rPr lang="ru-RU" sz="1400" b="1" dirty="0">
                <a:latin typeface="Montserrat" panose="00000500000000000000" pitchFamily="2" charset="-52"/>
                <a:cs typeface="Times New Roman" panose="02020603050405020304" pitchFamily="18" charset="0"/>
              </a:rPr>
              <a:t>2. Должен соответствовать ГОСТу </a:t>
            </a:r>
          </a:p>
          <a:p>
            <a:pPr>
              <a:spcAft>
                <a:spcPts val="600"/>
              </a:spcAft>
            </a:pPr>
            <a:r>
              <a:rPr lang="ru-RU" sz="1400" b="1" dirty="0">
                <a:latin typeface="Montserrat" panose="00000500000000000000" pitchFamily="2" charset="-52"/>
                <a:cs typeface="Times New Roman" panose="02020603050405020304" pitchFamily="18" charset="0"/>
              </a:rPr>
              <a:t>3. Общее число источников, в зависимости от типа статьи:</a:t>
            </a:r>
          </a:p>
          <a:p>
            <a:pPr marL="542925" indent="-952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" panose="00000500000000000000" pitchFamily="2" charset="-52"/>
                <a:cs typeface="Times New Roman" panose="02020603050405020304" pitchFamily="18" charset="0"/>
              </a:rPr>
              <a:t>для статей, описывающих эмпирическое или экспериментальное исследование – 5-20 источников</a:t>
            </a:r>
          </a:p>
          <a:p>
            <a:pPr marL="542925" indent="-952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" panose="00000500000000000000" pitchFamily="2" charset="-52"/>
                <a:cs typeface="Times New Roman" panose="02020603050405020304" pitchFamily="18" charset="0"/>
              </a:rPr>
              <a:t>для статей обзорного характера – 15-45 источников</a:t>
            </a:r>
          </a:p>
          <a:p>
            <a:pPr marL="542925" indent="-952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" panose="00000500000000000000" pitchFamily="2" charset="-52"/>
                <a:cs typeface="Times New Roman" panose="02020603050405020304" pitchFamily="18" charset="0"/>
              </a:rPr>
              <a:t>для статей теоретическо-методологического характера - 10-30 источников</a:t>
            </a:r>
          </a:p>
          <a:p>
            <a:pPr marL="542925" indent="-952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" panose="00000500000000000000" pitchFamily="2" charset="-52"/>
                <a:cs typeface="Times New Roman" panose="02020603050405020304" pitchFamily="18" charset="0"/>
              </a:rPr>
              <a:t>для статей тематического характера - 5-20 источников</a:t>
            </a:r>
          </a:p>
          <a:p>
            <a:pPr>
              <a:spcAft>
                <a:spcPts val="1200"/>
              </a:spcAft>
            </a:pPr>
            <a:r>
              <a:rPr lang="ru-RU" sz="1400" b="1" dirty="0">
                <a:latin typeface="Montserrat" panose="00000500000000000000" pitchFamily="2" charset="-52"/>
              </a:rPr>
              <a:t>4. Включать источники за последние 5 лет </a:t>
            </a:r>
          </a:p>
          <a:p>
            <a:pPr>
              <a:spcAft>
                <a:spcPts val="1200"/>
              </a:spcAft>
            </a:pPr>
            <a:r>
              <a:rPr lang="ru-RU" sz="1400" b="1" dirty="0">
                <a:latin typeface="Montserrat" panose="00000500000000000000" pitchFamily="2" charset="-52"/>
              </a:rPr>
              <a:t>5. Все пункты в списке литературы в достаточной мере должны соответствовать тематике статьи</a:t>
            </a:r>
          </a:p>
          <a:p>
            <a:pPr>
              <a:spcAft>
                <a:spcPts val="1200"/>
              </a:spcAft>
            </a:pPr>
            <a:r>
              <a:rPr lang="ru-RU" sz="1400" b="1" dirty="0">
                <a:latin typeface="Montserrat" panose="00000500000000000000" pitchFamily="2" charset="-52"/>
              </a:rPr>
              <a:t>6. Включать основные фундаментальные работы по теме</a:t>
            </a:r>
          </a:p>
          <a:p>
            <a:pPr>
              <a:spcAft>
                <a:spcPts val="1200"/>
              </a:spcAft>
            </a:pPr>
            <a:r>
              <a:rPr lang="ru-RU" sz="1400" b="1" dirty="0">
                <a:latin typeface="Montserrat" panose="00000500000000000000" pitchFamily="2" charset="-52"/>
              </a:rPr>
              <a:t>7. Ко всем позициям из списка литературы должна быть отсылка в тексте работы </a:t>
            </a:r>
          </a:p>
          <a:p>
            <a:pPr marL="542925" indent="-95250">
              <a:buFont typeface="Arial" panose="020B0604020202020204" pitchFamily="34" charset="0"/>
              <a:buChar char="•"/>
            </a:pPr>
            <a:endParaRPr lang="ru-RU" sz="1600" b="1" dirty="0">
              <a:latin typeface="Montserrat" charset="-52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62CA30-8E01-2688-B05E-297E9B39A2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309922"/>
            <a:ext cx="1488582" cy="3672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DC6E2B-B5B0-60BA-44AE-F33912CC79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864" y="246951"/>
            <a:ext cx="1482230" cy="43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2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наука для детей - 54 фото">
            <a:extLst>
              <a:ext uri="{FF2B5EF4-FFF2-40B4-BE49-F238E27FC236}">
                <a16:creationId xmlns:a16="http://schemas.microsoft.com/office/drawing/2014/main" id="{9B7D1ECF-A1B2-35A1-4F60-986560736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0" t="892" r="880" b="89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768E4C-7E6A-DC34-EB95-773945BF4642}"/>
              </a:ext>
            </a:extLst>
          </p:cNvPr>
          <p:cNvSpPr/>
          <p:nvPr/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rgbClr val="003FA3">
              <a:alpha val="700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5EE1C5-C3C9-D770-94EA-9B97C70CE0C5}"/>
              </a:ext>
            </a:extLst>
          </p:cNvPr>
          <p:cNvSpPr txBox="1"/>
          <p:nvPr/>
        </p:nvSpPr>
        <p:spPr>
          <a:xfrm>
            <a:off x="479376" y="2239549"/>
            <a:ext cx="77902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Kinetika Medium" pitchFamily="2" charset="0"/>
              </a:rPr>
              <a:t>Публикация </a:t>
            </a:r>
          </a:p>
          <a:p>
            <a:r>
              <a:rPr lang="ru-RU" sz="5400" b="1" dirty="0">
                <a:solidFill>
                  <a:schemeClr val="bg1"/>
                </a:solidFill>
                <a:latin typeface="Kinetika Medium" pitchFamily="2" charset="0"/>
              </a:rPr>
              <a:t>в периодических изданиях ИНФРА-М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3D03D0-5C97-9DDE-FFDF-E4394F8C0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4135" y="373340"/>
            <a:ext cx="1425957" cy="4139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FA0BAC-BF55-CA23-AB1E-B8E4C07512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79833" y="450096"/>
            <a:ext cx="1366509" cy="3371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29F202-61EA-719E-3EA8-F9E54CEC9C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45304" y="2239548"/>
            <a:ext cx="2885942" cy="25853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4B6DE1-5528-7DEE-DBEE-50A1240CF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5301" y="382309"/>
            <a:ext cx="1881398" cy="39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96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Artist illustration of cosmic explorer through the universe. Original from Official SpaceX Photos. Digitally enhanced by…">
            <a:extLst>
              <a:ext uri="{FF2B5EF4-FFF2-40B4-BE49-F238E27FC236}">
                <a16:creationId xmlns:a16="http://schemas.microsoft.com/office/drawing/2014/main" id="{ADAD3F9B-BAEE-BD4C-BD81-ADEFFD5F8D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60400"/>
            <a:ext cx="12192000" cy="5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Кольцо 5">
            <a:extLst>
              <a:ext uri="{FF2B5EF4-FFF2-40B4-BE49-F238E27FC236}">
                <a16:creationId xmlns:a16="http://schemas.microsoft.com/office/drawing/2014/main" id="{964ABC05-5240-571D-907F-8C5B149542CB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754C156-2251-A379-B86E-E825CD7BBBD0}"/>
              </a:ext>
            </a:extLst>
          </p:cNvPr>
          <p:cNvSpPr txBox="1">
            <a:spLocks/>
          </p:cNvSpPr>
          <p:nvPr/>
        </p:nvSpPr>
        <p:spPr>
          <a:xfrm>
            <a:off x="553978" y="640095"/>
            <a:ext cx="10989871" cy="1107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Журналы ИНФРА-М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9E3632D-84BF-5632-E2C4-76AAA70649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B27AB728-5620-7C3B-A256-66027345271E}"/>
              </a:ext>
            </a:extLst>
          </p:cNvPr>
          <p:cNvSpPr>
            <a:spLocks noChangeAspect="1"/>
          </p:cNvSpPr>
          <p:nvPr/>
        </p:nvSpPr>
        <p:spPr>
          <a:xfrm>
            <a:off x="642606" y="4737839"/>
            <a:ext cx="1046630" cy="1019234"/>
          </a:xfrm>
          <a:prstGeom prst="ellipse">
            <a:avLst/>
          </a:prstGeom>
          <a:solidFill>
            <a:srgbClr val="38A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Kinetika" panose="00000500000000000000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7172AE-BA44-4D1A-42F4-F1E3188CF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6589" y="4920751"/>
            <a:ext cx="1286709" cy="10446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48E120-DFE6-5241-7140-B42BAAD21202}"/>
              </a:ext>
            </a:extLst>
          </p:cNvPr>
          <p:cNvSpPr txBox="1"/>
          <p:nvPr/>
        </p:nvSpPr>
        <p:spPr>
          <a:xfrm>
            <a:off x="501820" y="2963550"/>
            <a:ext cx="12754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b="1" dirty="0">
                <a:latin typeface="Kinetika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sz="7200" dirty="0">
              <a:latin typeface="Kinetika" panose="00000500000000000000" pitchFamily="2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Welcome - ВАК">
            <a:extLst>
              <a:ext uri="{FF2B5EF4-FFF2-40B4-BE49-F238E27FC236}">
                <a16:creationId xmlns:a16="http://schemas.microsoft.com/office/drawing/2014/main" id="{1A286AF2-9756-6476-2EAC-D9AC477C8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17" b="94937" l="1408" r="94836">
                        <a14:foregroundMark x1="10329" y1="32068" x2="10329" y2="32068"/>
                        <a14:foregroundMark x1="53521" y1="88608" x2="53521" y2="88608"/>
                        <a14:foregroundMark x1="39906" y1="89873" x2="60563" y2="90717"/>
                        <a14:foregroundMark x1="5634" y1="34177" x2="6573" y2="47679"/>
                        <a14:foregroundMark x1="90177" y1="46835" x2="90610" y2="51899"/>
                        <a14:foregroundMark x1="89671" y1="40928" x2="90177" y2="46835"/>
                        <a14:foregroundMark x1="89201" y1="35443" x2="89671" y2="40928"/>
                        <a14:foregroundMark x1="88732" y1="29958" x2="89201" y2="35443"/>
                        <a14:foregroundMark x1="90610" y1="51899" x2="90141" y2="52743"/>
                        <a14:foregroundMark x1="95305" y1="40928" x2="95305" y2="44304"/>
                        <a14:foregroundMark x1="95305" y1="35443" x2="95305" y2="40928"/>
                        <a14:foregroundMark x1="95305" y1="29114" x2="95305" y2="35443"/>
                        <a14:foregroundMark x1="53991" y1="11392" x2="51174" y2="8017"/>
                        <a14:foregroundMark x1="41784" y1="94937" x2="58685" y2="94937"/>
                        <a14:foregroundMark x1="1408" y1="56118" x2="1408" y2="56118"/>
                        <a14:backgroundMark x1="10798" y1="3797" x2="30047" y2="4641"/>
                        <a14:backgroundMark x1="96244" y1="67089" x2="98122" y2="82700"/>
                        <a14:backgroundMark x1="0" y1="56540" x2="0" y2="56540"/>
                        <a14:backgroundMark x1="1408" y1="56540" x2="1408" y2="56540"/>
                        <a14:backgroundMark x1="469" y1="56118" x2="469" y2="56118"/>
                        <a14:backgroundMark x1="97183" y1="35443" x2="97183" y2="35443"/>
                        <a14:backgroundMark x1="95775" y1="40928" x2="95775" y2="40928"/>
                        <a14:backgroundMark x1="97653" y1="46835" x2="97653" y2="4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019" y="3012240"/>
            <a:ext cx="953031" cy="106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3077AE-F94D-7CCF-BF4E-8455439EEF16}"/>
              </a:ext>
            </a:extLst>
          </p:cNvPr>
          <p:cNvSpPr txBox="1"/>
          <p:nvPr/>
        </p:nvSpPr>
        <p:spPr>
          <a:xfrm>
            <a:off x="1020179" y="2019556"/>
            <a:ext cx="34180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Kinetika" panose="00000500000000000000" pitchFamily="2" charset="-52"/>
              </a:rPr>
              <a:t>журналов </a:t>
            </a:r>
          </a:p>
          <a:p>
            <a:pPr algn="ctr"/>
            <a:r>
              <a:rPr lang="ru-RU" sz="2800" b="1" dirty="0">
                <a:latin typeface="Kinetika" panose="00000500000000000000" pitchFamily="2" charset="-52"/>
              </a:rPr>
              <a:t>ИНФРА-М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508555-8845-39E4-6710-7ABAFB67A059}"/>
              </a:ext>
            </a:extLst>
          </p:cNvPr>
          <p:cNvSpPr txBox="1"/>
          <p:nvPr/>
        </p:nvSpPr>
        <p:spPr>
          <a:xfrm>
            <a:off x="335360" y="1857676"/>
            <a:ext cx="143827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latin typeface="Kinetika" panose="00000500000000000000" pitchFamily="2" charset="-52"/>
              </a:rPr>
              <a:t>29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B4C54D-E091-2936-6A37-28DE16991BBB}"/>
              </a:ext>
            </a:extLst>
          </p:cNvPr>
          <p:cNvSpPr txBox="1"/>
          <p:nvPr/>
        </p:nvSpPr>
        <p:spPr>
          <a:xfrm>
            <a:off x="2005499" y="3183658"/>
            <a:ext cx="1458369" cy="935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dirty="0">
                <a:effectLst/>
                <a:latin typeface="Kinetika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 перечне   </a:t>
            </a:r>
            <a:r>
              <a:rPr lang="ru-RU" sz="4000" b="1" dirty="0">
                <a:effectLst/>
                <a:latin typeface="Kinetika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ВАК</a:t>
            </a:r>
            <a:r>
              <a:rPr lang="ru-RU" sz="4800" dirty="0">
                <a:latin typeface="Kinetika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9AAAAD-3959-927E-FE15-B72598CD5D7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519472-116E-D79A-8627-3AE4396D6A66}"/>
              </a:ext>
            </a:extLst>
          </p:cNvPr>
          <p:cNvSpPr txBox="1"/>
          <p:nvPr/>
        </p:nvSpPr>
        <p:spPr>
          <a:xfrm>
            <a:off x="2283835" y="5363271"/>
            <a:ext cx="8513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7 журналов входят только в РИНЦ</a:t>
            </a:r>
          </a:p>
          <a:p>
            <a:r>
              <a:rPr lang="ru-RU" dirty="0"/>
              <a:t>Журнал «Солнечно-земная физика» входит в </a:t>
            </a:r>
            <a:r>
              <a:rPr lang="ru-RU" dirty="0" err="1"/>
              <a:t>Scopus</a:t>
            </a:r>
            <a:r>
              <a:rPr lang="ru-RU" dirty="0"/>
              <a:t> и Web </a:t>
            </a:r>
            <a:r>
              <a:rPr lang="ru-RU" dirty="0" err="1"/>
              <a:t>of</a:t>
            </a:r>
            <a:r>
              <a:rPr lang="ru-RU" dirty="0"/>
              <a:t> Science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2CCB23A-B61C-CAF9-BC00-0262088FCB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9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льцо 5">
            <a:extLst>
              <a:ext uri="{FF2B5EF4-FFF2-40B4-BE49-F238E27FC236}">
                <a16:creationId xmlns:a16="http://schemas.microsoft.com/office/drawing/2014/main" id="{A131D6E4-EDB7-6B9A-0ADA-3970637DDF4F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Естественные науки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EBA427-F79B-540C-3CC4-357D258F1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664" y="2258281"/>
            <a:ext cx="4115930" cy="30869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31CE60-A258-3F2B-2B48-425DBF1AE29B}"/>
              </a:ext>
            </a:extLst>
          </p:cNvPr>
          <p:cNvSpPr txBox="1"/>
          <p:nvPr/>
        </p:nvSpPr>
        <p:spPr>
          <a:xfrm>
            <a:off x="3248257" y="2410993"/>
            <a:ext cx="431564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1.3.1, 1.3.4, 1.6.18</a:t>
            </a: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К1</a:t>
            </a:r>
          </a:p>
          <a:p>
            <a:pPr marL="442913" lvl="0">
              <a:buSzPct val="120000"/>
            </a:pP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Индексируется 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 международных базах данных: </a:t>
            </a:r>
          </a:p>
          <a:p>
            <a:pPr marL="785813" lvl="0" indent="-342900">
              <a:buSzPct val="120000"/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Web of Science (ESCI)</a:t>
            </a: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85813" lvl="0" indent="-342900">
              <a:buSzPct val="120000"/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Scopus</a:t>
            </a: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85813" lvl="0" indent="-342900">
              <a:buSzPct val="120000"/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ADS</a:t>
            </a: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F3573-4878-3AE0-075C-C018361A21E4}"/>
              </a:ext>
            </a:extLst>
          </p:cNvPr>
          <p:cNvSpPr txBox="1"/>
          <p:nvPr/>
        </p:nvSpPr>
        <p:spPr>
          <a:xfrm>
            <a:off x="515887" y="1536568"/>
            <a:ext cx="437982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Солнечно-земная физика</a:t>
            </a:r>
            <a:endParaRPr lang="en-US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2500-0535)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A444A2-E4C5-AD0C-8A9D-85848EF1C347}"/>
              </a:ext>
            </a:extLst>
          </p:cNvPr>
          <p:cNvSpPr txBox="1"/>
          <p:nvPr/>
        </p:nvSpPr>
        <p:spPr>
          <a:xfrm>
            <a:off x="7563898" y="2478128"/>
            <a:ext cx="4315641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Входит в </a:t>
            </a:r>
            <a:r>
              <a:rPr lang="en-US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RSCI</a:t>
            </a: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Входит в «Белый список»* 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4 выпуска в год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издания: сетевой</a:t>
            </a:r>
          </a:p>
          <a:p>
            <a:pPr marL="442913" lvl="0">
              <a:buSzPct val="120000"/>
            </a:pPr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7CC0F2-A187-80BC-2818-03D158BF3461}"/>
              </a:ext>
            </a:extLst>
          </p:cNvPr>
          <p:cNvSpPr txBox="1"/>
          <p:nvPr/>
        </p:nvSpPr>
        <p:spPr>
          <a:xfrm>
            <a:off x="154723" y="5753011"/>
            <a:ext cx="113753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*Белый список </a:t>
            </a:r>
            <a:r>
              <a:rPr lang="ru-RU" sz="16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– перечень научных журналов, который используется для оценки результативности научных организаций (коллективов) по формальным критериям. В список попали журналы, которые индексируются в Web </a:t>
            </a:r>
            <a:r>
              <a:rPr lang="ru-RU" sz="1600" dirty="0" err="1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of</a:t>
            </a:r>
            <a:r>
              <a:rPr lang="ru-RU" sz="16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Science Core Collection, </a:t>
            </a:r>
            <a:r>
              <a:rPr lang="ru-RU" sz="1600" dirty="0" err="1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Scopus</a:t>
            </a:r>
            <a:r>
              <a:rPr lang="ru-RU" sz="16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и Russian Science </a:t>
            </a:r>
            <a:r>
              <a:rPr lang="ru-RU" sz="1600" dirty="0" err="1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Citation</a:t>
            </a:r>
            <a:r>
              <a:rPr lang="ru-RU" sz="1600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Index.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4233BF-0133-50BC-980F-462F8ADA78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995A01-6C4B-BC9B-5639-81DB5CB7F8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B1F8D3-6751-1F0D-9AE9-0CDAD3BA6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3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льцо 5">
            <a:extLst>
              <a:ext uri="{FF2B5EF4-FFF2-40B4-BE49-F238E27FC236}">
                <a16:creationId xmlns:a16="http://schemas.microsoft.com/office/drawing/2014/main" id="{DC5FC535-DDA7-A3D3-A167-9A558B887B8D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Технические науки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49D7DD-0CE5-609C-0CFC-806FFE134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207" y="2581935"/>
            <a:ext cx="4233843" cy="317538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5825676-81D6-76A5-4E6F-DE3AF2CD5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58" y="2581935"/>
            <a:ext cx="4283651" cy="32127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84E596E-B0F5-E025-FF43-4C3014DBB65F}"/>
              </a:ext>
            </a:extLst>
          </p:cNvPr>
          <p:cNvSpPr txBox="1"/>
          <p:nvPr/>
        </p:nvSpPr>
        <p:spPr>
          <a:xfrm>
            <a:off x="563022" y="1725108"/>
            <a:ext cx="437982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Геометри</a:t>
            </a:r>
            <a:r>
              <a:rPr lang="ru-RU" sz="22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я и графика</a:t>
            </a:r>
            <a:endParaRPr lang="en-US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2308-4898)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C94B6D-46CA-4289-5BE9-F1421886BF7E}"/>
              </a:ext>
            </a:extLst>
          </p:cNvPr>
          <p:cNvSpPr txBox="1"/>
          <p:nvPr/>
        </p:nvSpPr>
        <p:spPr>
          <a:xfrm>
            <a:off x="2431414" y="2774619"/>
            <a:ext cx="4684762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2.5.1, 5.8.2, 5.8.7</a:t>
            </a: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Категория ВАК: К2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Периодичность: 4 выпуска в год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издания: печатный</a:t>
            </a:r>
            <a:endParaRPr lang="en-US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endParaRPr lang="en-US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Подписной индекс: </a:t>
            </a: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Урал-Пресс 25181</a:t>
            </a:r>
            <a:endParaRPr lang="ru-RU" sz="1600" b="1" dirty="0">
              <a:latin typeface="Kinetika" panose="00000500000000000000" pitchFamily="2" charset="-5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AEC490-7F78-066F-81F2-1F27570BF896}"/>
              </a:ext>
            </a:extLst>
          </p:cNvPr>
          <p:cNvSpPr txBox="1"/>
          <p:nvPr/>
        </p:nvSpPr>
        <p:spPr>
          <a:xfrm>
            <a:off x="6277244" y="1754954"/>
            <a:ext cx="51951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Строительство и архитектура </a:t>
            </a:r>
            <a:b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2500-1477</a:t>
            </a: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C211A8-FD0C-9D2E-B294-A0AF4D900527}"/>
              </a:ext>
            </a:extLst>
          </p:cNvPr>
          <p:cNvSpPr txBox="1"/>
          <p:nvPr/>
        </p:nvSpPr>
        <p:spPr>
          <a:xfrm>
            <a:off x="8194240" y="2671207"/>
            <a:ext cx="468476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2.1.1, 2.1.2, 2.1.5, 2.1.6,  2.1.7, </a:t>
            </a:r>
          </a:p>
          <a:p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2.1.8, 2.1.9, 2.1.10, 2.1.11, 2.1.12, </a:t>
            </a:r>
          </a:p>
          <a:p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2.1.13, 2.1.14, 2.1.15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Категория ВАК: К3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Периодичность: 4 выпуска в год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издания: сетевой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доступа: открытый</a:t>
            </a:r>
            <a:endParaRPr lang="ru-RU" sz="1600" b="1" dirty="0">
              <a:latin typeface="Kinetika" panose="00000500000000000000" pitchFamily="2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46C704-0CB4-C0F0-157C-83064669C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B68D7B-F023-0F6E-DB21-33C3035156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BC1E17-BBB3-F177-66E4-BC6AC90EF1C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2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льцо 5">
            <a:extLst>
              <a:ext uri="{FF2B5EF4-FFF2-40B4-BE49-F238E27FC236}">
                <a16:creationId xmlns:a16="http://schemas.microsoft.com/office/drawing/2014/main" id="{A64B26D8-CEEA-C966-8E29-91469F490513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Право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D4C03CA-0D72-F892-6383-655940DDA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219" y="2987511"/>
            <a:ext cx="4290498" cy="321787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6DF8A40-6E2F-B892-F0A0-A5ACA4925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207" y="3065804"/>
            <a:ext cx="4375415" cy="32815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F3A7921-EBCA-10C4-28B2-CDA383761D2A}"/>
              </a:ext>
            </a:extLst>
          </p:cNvPr>
          <p:cNvSpPr txBox="1"/>
          <p:nvPr/>
        </p:nvSpPr>
        <p:spPr>
          <a:xfrm>
            <a:off x="515887" y="1536568"/>
            <a:ext cx="454500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Журнал российского права </a:t>
            </a:r>
          </a:p>
          <a:p>
            <a:r>
              <a:rPr lang="en-US" sz="22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1605-6590)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E9C7B1-9CE5-75B0-DC85-F5F621D49F06}"/>
              </a:ext>
            </a:extLst>
          </p:cNvPr>
          <p:cNvSpPr txBox="1"/>
          <p:nvPr/>
        </p:nvSpPr>
        <p:spPr>
          <a:xfrm>
            <a:off x="1850272" y="2530936"/>
            <a:ext cx="4545005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5.1.1 – 5.1.5</a:t>
            </a: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К1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Входит в </a:t>
            </a:r>
            <a:r>
              <a:rPr lang="en-US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RSCI</a:t>
            </a: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Входит в «Белый список»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12 выпусков в год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издания: печатный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Подписной индекс: </a:t>
            </a: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Урал-Пресс 72230</a:t>
            </a: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FE1DB3-C23E-042D-79E0-C31B05938BC0}"/>
              </a:ext>
            </a:extLst>
          </p:cNvPr>
          <p:cNvSpPr txBox="1"/>
          <p:nvPr/>
        </p:nvSpPr>
        <p:spPr>
          <a:xfrm>
            <a:off x="6230109" y="1566414"/>
            <a:ext cx="54460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Журнал зарубежного законодательства </a:t>
            </a:r>
            <a:b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и сравнительного правоведения </a:t>
            </a:r>
          </a:p>
          <a:p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1998-071X</a:t>
            </a: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47C407-26BF-7BF8-AC14-8512D78CE6DE}"/>
              </a:ext>
            </a:extLst>
          </p:cNvPr>
          <p:cNvSpPr txBox="1"/>
          <p:nvPr/>
        </p:nvSpPr>
        <p:spPr>
          <a:xfrm>
            <a:off x="7488296" y="3102153"/>
            <a:ext cx="454500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5.1.1 – 5.1.5</a:t>
            </a: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К1</a:t>
            </a: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</a:t>
            </a:r>
            <a:r>
              <a:rPr lang="en-US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6</a:t>
            </a: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выпусков в год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издания: печатный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Подписной индекс: </a:t>
            </a: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Урал-Пресс 42274</a:t>
            </a: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F01C09-722A-018A-B30E-40CA96B81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BEE0B7-3833-380C-546C-113D562A4E2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10EA46-2DFD-BC3E-B7C8-2EDD7DD6003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8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льцо 5">
            <a:extLst>
              <a:ext uri="{FF2B5EF4-FFF2-40B4-BE49-F238E27FC236}">
                <a16:creationId xmlns:a16="http://schemas.microsoft.com/office/drawing/2014/main" id="{0E562DCE-C6F5-F720-2260-9304FB817031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Право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396F567-A638-7048-48C0-0CB08E670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184" y="2651220"/>
            <a:ext cx="4104072" cy="307805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48DD877-05FE-976B-FBF8-5DD775C65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034" y="2807743"/>
            <a:ext cx="4022384" cy="30167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D10A559-0920-6494-C5B2-FE2805DE5F09}"/>
              </a:ext>
            </a:extLst>
          </p:cNvPr>
          <p:cNvSpPr txBox="1"/>
          <p:nvPr/>
        </p:nvSpPr>
        <p:spPr>
          <a:xfrm>
            <a:off x="563022" y="1725108"/>
            <a:ext cx="50082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Журнал юридических исследований </a:t>
            </a:r>
          </a:p>
          <a:p>
            <a:r>
              <a:rPr lang="en-US" sz="22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2500-333X)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D27546-245A-F4E5-0F52-4651D3E64366}"/>
              </a:ext>
            </a:extLst>
          </p:cNvPr>
          <p:cNvSpPr txBox="1"/>
          <p:nvPr/>
        </p:nvSpPr>
        <p:spPr>
          <a:xfrm>
            <a:off x="2431414" y="2774619"/>
            <a:ext cx="468476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5.1.1, 5.1.2, 5.1.4</a:t>
            </a:r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Категория ВАК: К3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Периодичность: 4 выпуска в год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издания: сетевой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доступа: открытый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endParaRPr lang="en-US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60225A-4B2E-76FA-9C12-03B52A4CE359}"/>
              </a:ext>
            </a:extLst>
          </p:cNvPr>
          <p:cNvSpPr txBox="1"/>
          <p:nvPr/>
        </p:nvSpPr>
        <p:spPr>
          <a:xfrm>
            <a:off x="6277244" y="1754954"/>
            <a:ext cx="51951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Advances in Law Studies</a:t>
            </a:r>
          </a:p>
          <a:p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2500-428X</a:t>
            </a: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4F264E-0F25-48AF-5F8E-64D05FB4D223}"/>
              </a:ext>
            </a:extLst>
          </p:cNvPr>
          <p:cNvSpPr txBox="1"/>
          <p:nvPr/>
        </p:nvSpPr>
        <p:spPr>
          <a:xfrm>
            <a:off x="8194240" y="2756050"/>
            <a:ext cx="4684762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5.1.1, 5.1.5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Категория ВАК: К3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Периодичность: 4 выпуска в год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издания: сетевой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доступа: открытый</a:t>
            </a:r>
            <a:endParaRPr lang="ru-RU" sz="1600" b="1" dirty="0">
              <a:latin typeface="Kinetika" panose="00000500000000000000" pitchFamily="2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4A6828-8990-1ADA-593B-F7A0DB692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2626EB-E8E3-412C-B015-4BFAE8EBE7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8F0BED-A82E-AC59-5E65-4E73370B97F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6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наука для детей - 54 фото">
            <a:extLst>
              <a:ext uri="{FF2B5EF4-FFF2-40B4-BE49-F238E27FC236}">
                <a16:creationId xmlns:a16="http://schemas.microsoft.com/office/drawing/2014/main" id="{9B7D1ECF-A1B2-35A1-4F60-986560736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0" t="892" r="880" b="89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768E4C-7E6A-DC34-EB95-773945BF4642}"/>
              </a:ext>
            </a:extLst>
          </p:cNvPr>
          <p:cNvSpPr/>
          <p:nvPr/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rgbClr val="003FA3">
              <a:alpha val="700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5EE1C5-C3C9-D770-94EA-9B97C70CE0C5}"/>
              </a:ext>
            </a:extLst>
          </p:cNvPr>
          <p:cNvSpPr txBox="1"/>
          <p:nvPr/>
        </p:nvSpPr>
        <p:spPr>
          <a:xfrm>
            <a:off x="537984" y="2551837"/>
            <a:ext cx="9746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Kinetika Medium" pitchFamily="2" charset="0"/>
              </a:rPr>
              <a:t>Выбор журнала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CAB206-D86E-8F9C-916A-DDCC752ED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66807" y="1933303"/>
            <a:ext cx="2563284" cy="25632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3D03D0-5C97-9DDE-FFDF-E4394F8C0D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4135" y="373340"/>
            <a:ext cx="1425957" cy="4139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FA0BAC-BF55-CA23-AB1E-B8E4C07512E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79833" y="450096"/>
            <a:ext cx="1366509" cy="33716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D50C69C-C509-D6DD-2738-5F8AF9C210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5301" y="382309"/>
            <a:ext cx="1881398" cy="39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27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льцо 5">
            <a:extLst>
              <a:ext uri="{FF2B5EF4-FFF2-40B4-BE49-F238E27FC236}">
                <a16:creationId xmlns:a16="http://schemas.microsoft.com/office/drawing/2014/main" id="{E76F55DC-6CAD-8E7F-A312-D33C9CC09E67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Экономика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FF85D2-D74F-CB1B-0895-8950C0338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165" y="2946440"/>
            <a:ext cx="3693622" cy="27702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51FBA3-5FCF-6FC1-1AAC-D02EEE8A4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198" y="2897696"/>
            <a:ext cx="3740691" cy="28055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78CC1A1-0A3E-1F1C-0672-273BB350AF5D}"/>
              </a:ext>
            </a:extLst>
          </p:cNvPr>
          <p:cNvSpPr txBox="1"/>
          <p:nvPr/>
        </p:nvSpPr>
        <p:spPr>
          <a:xfrm>
            <a:off x="638438" y="1593134"/>
            <a:ext cx="500821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Аудитор</a:t>
            </a:r>
          </a:p>
          <a:p>
            <a:r>
              <a:rPr lang="en-US" sz="22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2500-333X)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774039-02B9-9DC4-BE22-8C600B43D5F3}"/>
              </a:ext>
            </a:extLst>
          </p:cNvPr>
          <p:cNvSpPr txBox="1"/>
          <p:nvPr/>
        </p:nvSpPr>
        <p:spPr>
          <a:xfrm>
            <a:off x="1741455" y="2884999"/>
            <a:ext cx="454500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5.2.3, 5.2.4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К2</a:t>
            </a: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12 выпусков в год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издания: печатный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Подписной индекс: </a:t>
            </a: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Урал-Пресс 72977</a:t>
            </a:r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8A4AC2-1BFB-9BDA-3C43-BA17A2E636F2}"/>
              </a:ext>
            </a:extLst>
          </p:cNvPr>
          <p:cNvSpPr txBox="1"/>
          <p:nvPr/>
        </p:nvSpPr>
        <p:spPr>
          <a:xfrm>
            <a:off x="6111712" y="1543489"/>
            <a:ext cx="56812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Управление персоналом </a:t>
            </a:r>
            <a:b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и интеллектуальными ресурсами </a:t>
            </a:r>
            <a:b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 России </a:t>
            </a:r>
          </a:p>
          <a:p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2305-7807</a:t>
            </a: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4FCE6F-4DD1-5A2A-8DF0-D03A1F277E54}"/>
              </a:ext>
            </a:extLst>
          </p:cNvPr>
          <p:cNvSpPr txBox="1"/>
          <p:nvPr/>
        </p:nvSpPr>
        <p:spPr>
          <a:xfrm>
            <a:off x="8165959" y="2850319"/>
            <a:ext cx="4684762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5.2.6, 5.4.7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Категория ВАК: К2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Периодичность: 6 выпусков в год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издания: сетевой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доступа: открытый</a:t>
            </a:r>
            <a:endParaRPr lang="ru-RU" sz="1600" b="1" dirty="0">
              <a:latin typeface="Kinetika" panose="00000500000000000000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094A23-841B-D21E-F533-BF553C2A1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E7327B-01A7-26A0-60C1-9708BB099A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F80468-8B59-5B81-6295-C0332A8B76D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2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льцо 5">
            <a:extLst>
              <a:ext uri="{FF2B5EF4-FFF2-40B4-BE49-F238E27FC236}">
                <a16:creationId xmlns:a16="http://schemas.microsoft.com/office/drawing/2014/main" id="{ED7EF3FB-51BD-97F9-2ADE-4FC09C307680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Экономика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8CC1A1-0A3E-1F1C-0672-273BB350AF5D}"/>
              </a:ext>
            </a:extLst>
          </p:cNvPr>
          <p:cNvSpPr txBox="1"/>
          <p:nvPr/>
        </p:nvSpPr>
        <p:spPr>
          <a:xfrm>
            <a:off x="638438" y="1593134"/>
            <a:ext cx="50082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Журнал исследований </a:t>
            </a:r>
            <a:b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по управлению </a:t>
            </a:r>
          </a:p>
          <a:p>
            <a:r>
              <a:rPr lang="en-US" sz="22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2500-3291)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774039-02B9-9DC4-BE22-8C600B43D5F3}"/>
              </a:ext>
            </a:extLst>
          </p:cNvPr>
          <p:cNvSpPr txBox="1"/>
          <p:nvPr/>
        </p:nvSpPr>
        <p:spPr>
          <a:xfrm>
            <a:off x="1741455" y="2884999"/>
            <a:ext cx="4545005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5.2.5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К3</a:t>
            </a: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6 выпусков в год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издания: сетевой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доступа: открытый</a:t>
            </a:r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8A4AC2-1BFB-9BDA-3C43-BA17A2E636F2}"/>
              </a:ext>
            </a:extLst>
          </p:cNvPr>
          <p:cNvSpPr txBox="1"/>
          <p:nvPr/>
        </p:nvSpPr>
        <p:spPr>
          <a:xfrm>
            <a:off x="6111712" y="1618905"/>
            <a:ext cx="56812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Russian Journal 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of Management 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2500-1469</a:t>
            </a: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4FCE6F-4DD1-5A2A-8DF0-D03A1F277E54}"/>
              </a:ext>
            </a:extLst>
          </p:cNvPr>
          <p:cNvSpPr txBox="1"/>
          <p:nvPr/>
        </p:nvSpPr>
        <p:spPr>
          <a:xfrm>
            <a:off x="8165959" y="2850319"/>
            <a:ext cx="4684762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</a:t>
            </a: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.2.1, 5.2.3 – 5.2.7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Категория ВАК: К2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Периодичность: 4 выпуска в год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издания: сетевой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доступа: открытый</a:t>
            </a:r>
            <a:endParaRPr lang="ru-RU" sz="1600" b="1" dirty="0">
              <a:latin typeface="Kinetika" panose="00000500000000000000" pitchFamily="2" charset="-5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F3781E6-340D-14B5-20FA-3AF2D0D4E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637" y="2850318"/>
            <a:ext cx="3741684" cy="28062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575DD1-19CF-5BCB-7853-46A4EA3B8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60" y="3156516"/>
            <a:ext cx="1597422" cy="221914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CD8196-B726-96D9-8709-4CB25BD51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A3E79B-01D9-F4E4-CF0A-032EF77A6A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68BE0F-0D30-4FE4-864F-4DB2F650940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9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льцо 5">
            <a:extLst>
              <a:ext uri="{FF2B5EF4-FFF2-40B4-BE49-F238E27FC236}">
                <a16:creationId xmlns:a16="http://schemas.microsoft.com/office/drawing/2014/main" id="{EF4567B4-F485-068B-8863-034134F8D4A5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Экономика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8CC1A1-0A3E-1F1C-0672-273BB350AF5D}"/>
              </a:ext>
            </a:extLst>
          </p:cNvPr>
          <p:cNvSpPr txBox="1"/>
          <p:nvPr/>
        </p:nvSpPr>
        <p:spPr>
          <a:xfrm>
            <a:off x="638438" y="1489437"/>
            <a:ext cx="500821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НИР. </a:t>
            </a:r>
            <a:r>
              <a:rPr lang="ru-RU" sz="22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Экономика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2587-9111)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774039-02B9-9DC4-BE22-8C600B43D5F3}"/>
              </a:ext>
            </a:extLst>
          </p:cNvPr>
          <p:cNvSpPr txBox="1"/>
          <p:nvPr/>
        </p:nvSpPr>
        <p:spPr>
          <a:xfrm>
            <a:off x="215175" y="4206076"/>
            <a:ext cx="454500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5.2.1, 5.2.3, 5.2.4, 5.2.6</a:t>
            </a: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К3</a:t>
            </a: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</a:t>
            </a: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6 выпусков в год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издания: сетевой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8A4AC2-1BFB-9BDA-3C43-BA17A2E636F2}"/>
              </a:ext>
            </a:extLst>
          </p:cNvPr>
          <p:cNvSpPr txBox="1"/>
          <p:nvPr/>
        </p:nvSpPr>
        <p:spPr>
          <a:xfrm>
            <a:off x="4317477" y="1475020"/>
            <a:ext cx="3525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НИР. Экономика фирмы </a:t>
            </a:r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 2587-6287</a:t>
            </a: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4FCE6F-4DD1-5A2A-8DF0-D03A1F277E54}"/>
              </a:ext>
            </a:extLst>
          </p:cNvPr>
          <p:cNvSpPr txBox="1"/>
          <p:nvPr/>
        </p:nvSpPr>
        <p:spPr>
          <a:xfrm>
            <a:off x="4338677" y="4175297"/>
            <a:ext cx="4684762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5.2.3, 5.2.4, 5.2.6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Категория ВАК: К3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Периодичность: </a:t>
            </a: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4 выпуска в год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издания: сетевой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6706C0-28ED-094B-0129-9AF1FB1F1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334" y="2310526"/>
            <a:ext cx="3180785" cy="23855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048BBE5-4FF5-DF00-4419-4F1354775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37" y="2284654"/>
            <a:ext cx="3175901" cy="23819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8ECA08-7C3D-D9E7-4040-C9D7B09EDAD2}"/>
              </a:ext>
            </a:extLst>
          </p:cNvPr>
          <p:cNvSpPr txBox="1"/>
          <p:nvPr/>
        </p:nvSpPr>
        <p:spPr>
          <a:xfrm>
            <a:off x="7843101" y="1446848"/>
            <a:ext cx="43008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НИР. Российский журнал управления проектами </a:t>
            </a:r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 2587-6279</a:t>
            </a: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Kinetika" panose="00000500000000000000" pitchFamily="2" charset="-52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C818C06-8E7F-B869-F030-BF2344DAF3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98" y="2298278"/>
            <a:ext cx="3048663" cy="22864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37F8C48-3C6F-FF7D-09AF-4BC8C3F647AB}"/>
              </a:ext>
            </a:extLst>
          </p:cNvPr>
          <p:cNvSpPr txBox="1"/>
          <p:nvPr/>
        </p:nvSpPr>
        <p:spPr>
          <a:xfrm>
            <a:off x="8229183" y="4150126"/>
            <a:ext cx="4684762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5.2.4, 5.2.6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Категория ВАК: К3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Периодичность: </a:t>
            </a: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4 выпуска в год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Вид издания: сетевой</a:t>
            </a:r>
          </a:p>
          <a:p>
            <a:endParaRPr lang="ru-RU" sz="1600" b="1" dirty="0">
              <a:latin typeface="Kinetika" panose="000005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198A1A-04CF-5357-2DF3-90E949239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105DEF-6B03-70DC-FB2F-91B276E7B1E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E978A2-7B20-8540-15E9-A1FC8A17C1D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95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Кольцо 5">
            <a:extLst>
              <a:ext uri="{FF2B5EF4-FFF2-40B4-BE49-F238E27FC236}">
                <a16:creationId xmlns:a16="http://schemas.microsoft.com/office/drawing/2014/main" id="{0EAFAB4F-5B74-7FFA-0997-408BC88E187C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Психология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8BDAC0-249F-6F64-05E7-1CD7F6C94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397" y="2429981"/>
            <a:ext cx="4943989" cy="37079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11FDEF-093D-6739-8214-A7E2C2069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380" y="2424388"/>
            <a:ext cx="4682069" cy="35115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7E8D06-97CE-8B96-6DD8-12D56FAC823B}"/>
              </a:ext>
            </a:extLst>
          </p:cNvPr>
          <p:cNvSpPr txBox="1"/>
          <p:nvPr/>
        </p:nvSpPr>
        <p:spPr>
          <a:xfrm>
            <a:off x="638438" y="1593134"/>
            <a:ext cx="50082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НИР. Социально-гуманитарные исследования и технологии </a:t>
            </a:r>
            <a:r>
              <a:rPr lang="en-US" sz="22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2587-912X)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EAA831-F885-BEC6-052F-F6D6BB9E6405}"/>
              </a:ext>
            </a:extLst>
          </p:cNvPr>
          <p:cNvSpPr txBox="1"/>
          <p:nvPr/>
        </p:nvSpPr>
        <p:spPr>
          <a:xfrm>
            <a:off x="6522345" y="1540495"/>
            <a:ext cx="5195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Прикладная педагогика </a:t>
            </a:r>
            <a:b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и психология </a:t>
            </a:r>
          </a:p>
          <a:p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2500-0543</a:t>
            </a: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2C45E9-F950-8CBA-9862-26567B236179}"/>
              </a:ext>
            </a:extLst>
          </p:cNvPr>
          <p:cNvSpPr txBox="1"/>
          <p:nvPr/>
        </p:nvSpPr>
        <p:spPr>
          <a:xfrm>
            <a:off x="2226365" y="2827654"/>
            <a:ext cx="454500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5.3.1, 5.3.4, 5.8.1, 5.8.2, 5.8.7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К3</a:t>
            </a: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4 выпуска в год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издания: сетевой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4199F3-26EA-1697-3932-678AFE189E7A}"/>
              </a:ext>
            </a:extLst>
          </p:cNvPr>
          <p:cNvSpPr txBox="1"/>
          <p:nvPr/>
        </p:nvSpPr>
        <p:spPr>
          <a:xfrm>
            <a:off x="7902872" y="2800944"/>
            <a:ext cx="454500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5.3.3, 5.3.9, 5.8.1, 5.8.7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К2</a:t>
            </a: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4 выпуска в год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издания: сетевой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7FCC63-976B-CEC6-AB79-1889DFCD5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E64280-1E97-DCB3-EFC9-0598332781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237493-1BF6-546F-AEE6-29CD2185414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6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Кольцо 5">
            <a:extLst>
              <a:ext uri="{FF2B5EF4-FFF2-40B4-BE49-F238E27FC236}">
                <a16:creationId xmlns:a16="http://schemas.microsoft.com/office/drawing/2014/main" id="{FF759835-577B-309E-ACCF-DEAA7BBF86A2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Политология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54BBCF5-599E-188D-7E4D-13AFBAFEF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667" y="2323040"/>
            <a:ext cx="5891104" cy="44183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F50C14-1339-B985-9953-EA6474D570F5}"/>
              </a:ext>
            </a:extLst>
          </p:cNvPr>
          <p:cNvSpPr txBox="1"/>
          <p:nvPr/>
        </p:nvSpPr>
        <p:spPr>
          <a:xfrm>
            <a:off x="4651911" y="2686268"/>
            <a:ext cx="454500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5.5.1 – 5.5.4</a:t>
            </a:r>
            <a:b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К2</a:t>
            </a: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4 выпуска в год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издания: сетевой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Тип доступа: открытый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1CDDD7-65A8-4687-AFF5-8358507A6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BACFA0-DBB3-0F67-21AE-50BE407399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CD3E53-7A18-B568-CB0B-678440AB497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F81E50-2DED-D080-F8DD-DB5D9FC2CF8C}"/>
              </a:ext>
            </a:extLst>
          </p:cNvPr>
          <p:cNvSpPr txBox="1"/>
          <p:nvPr/>
        </p:nvSpPr>
        <p:spPr>
          <a:xfrm>
            <a:off x="638438" y="1593134"/>
            <a:ext cx="500821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Журнал политических исследований </a:t>
            </a:r>
            <a:r>
              <a:rPr lang="en-US" sz="22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2587-6295)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Kinetika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0654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356DC9-A1CE-9F22-CF51-CAA1BC9F27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068" y="2186039"/>
            <a:ext cx="2650803" cy="19881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A8AE4B-D1F0-9BC1-2328-4F47EEF5E8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903" y="2283674"/>
            <a:ext cx="2520621" cy="189046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5EB16E-8B84-9BEE-B493-42C1C34E1330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9956" y="169860"/>
            <a:ext cx="1564458" cy="4526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E7188ED-4FE0-D276-946D-F739F57E350E}"/>
              </a:ext>
            </a:extLst>
          </p:cNvPr>
          <p:cNvSpPr txBox="1"/>
          <p:nvPr/>
        </p:nvSpPr>
        <p:spPr>
          <a:xfrm>
            <a:off x="577103" y="1748435"/>
            <a:ext cx="50082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12849"/>
                </a:solidFill>
                <a:effectLst/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Начальное образование</a:t>
            </a:r>
          </a:p>
          <a:p>
            <a:r>
              <a:rPr lang="en-US" sz="2000" b="1" dirty="0">
                <a:solidFill>
                  <a:srgbClr val="212849"/>
                </a:solidFill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(ISSN 1998-0728)</a:t>
            </a:r>
            <a:endParaRPr lang="ru-RU" sz="2000" b="1" dirty="0">
              <a:solidFill>
                <a:srgbClr val="212849"/>
              </a:solidFill>
              <a:effectLst/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212849"/>
              </a:solidFill>
              <a:latin typeface="Kinetika Medium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43FD98-66B1-47F3-4B70-D3761F7273DE}"/>
              </a:ext>
            </a:extLst>
          </p:cNvPr>
          <p:cNvSpPr txBox="1"/>
          <p:nvPr/>
        </p:nvSpPr>
        <p:spPr>
          <a:xfrm>
            <a:off x="6829122" y="1691040"/>
            <a:ext cx="3525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12849"/>
                </a:solidFill>
                <a:effectLst/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Профильная школа</a:t>
            </a:r>
          </a:p>
          <a:p>
            <a:r>
              <a:rPr lang="en-US" sz="2000" b="1" dirty="0">
                <a:solidFill>
                  <a:srgbClr val="212849"/>
                </a:solidFill>
                <a:effectLst/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(ISSN  1998-0744 </a:t>
            </a:r>
            <a:r>
              <a:rPr lang="ru-RU" sz="2000" b="1" dirty="0">
                <a:solidFill>
                  <a:srgbClr val="212849"/>
                </a:solidFill>
                <a:effectLst/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sz="1600" dirty="0">
              <a:solidFill>
                <a:srgbClr val="212849"/>
              </a:solidFill>
              <a:latin typeface="Kinetika Medium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377C89-D467-5028-B754-743449177763}"/>
              </a:ext>
            </a:extLst>
          </p:cNvPr>
          <p:cNvSpPr txBox="1"/>
          <p:nvPr/>
        </p:nvSpPr>
        <p:spPr>
          <a:xfrm>
            <a:off x="571202" y="4070004"/>
            <a:ext cx="551869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ct val="120000"/>
            </a:pPr>
            <a:r>
              <a:rPr lang="ru-RU" sz="1600" b="1" dirty="0">
                <a:solidFill>
                  <a:srgbClr val="212849"/>
                </a:solidFill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5.8.1, 5.8.2, 5.8.7</a:t>
            </a:r>
          </a:p>
          <a:p>
            <a:pPr lvl="0">
              <a:buSzPct val="120000"/>
            </a:pPr>
            <a:endParaRPr lang="ru-RU" sz="1600" b="1" dirty="0">
              <a:solidFill>
                <a:srgbClr val="212849"/>
              </a:solidFill>
              <a:effectLst/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buSzPct val="120000"/>
            </a:pPr>
            <a:r>
              <a:rPr lang="ru-RU" sz="1600" b="1" dirty="0">
                <a:solidFill>
                  <a:srgbClr val="212849"/>
                </a:solidFill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К3</a:t>
            </a:r>
          </a:p>
          <a:p>
            <a:pPr lvl="0">
              <a:buSzPct val="120000"/>
            </a:pPr>
            <a:endParaRPr lang="ru-RU" sz="1600" b="1" dirty="0">
              <a:solidFill>
                <a:srgbClr val="212849"/>
              </a:solidFill>
              <a:effectLst/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buSzPct val="120000"/>
            </a:pPr>
            <a:r>
              <a:rPr lang="ru-RU" sz="1600" b="1" dirty="0">
                <a:solidFill>
                  <a:srgbClr val="212849"/>
                </a:solidFill>
                <a:effectLst/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6 выпусков в год</a:t>
            </a:r>
            <a:endParaRPr lang="en-US" sz="1600" b="1" dirty="0">
              <a:solidFill>
                <a:srgbClr val="212849"/>
              </a:solidFill>
              <a:effectLst/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buSzPct val="120000"/>
            </a:pPr>
            <a:endParaRPr lang="ru-RU" sz="1600" b="1" dirty="0">
              <a:solidFill>
                <a:srgbClr val="212849"/>
              </a:solidFill>
              <a:effectLst/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buSzPct val="120000"/>
            </a:pPr>
            <a:r>
              <a:rPr lang="ru-RU" sz="1600" b="1" dirty="0">
                <a:solidFill>
                  <a:srgbClr val="212849"/>
                </a:solidFill>
                <a:effectLst/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Вид издания: печатный</a:t>
            </a:r>
          </a:p>
          <a:p>
            <a:pPr lvl="0">
              <a:buSzPct val="120000"/>
            </a:pPr>
            <a:endParaRPr lang="ru-RU" sz="1600" b="1" dirty="0">
              <a:solidFill>
                <a:srgbClr val="212849"/>
              </a:solidFill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buSzPct val="120000"/>
            </a:pPr>
            <a:r>
              <a:rPr lang="ru-RU" sz="1600" b="1" dirty="0">
                <a:solidFill>
                  <a:srgbClr val="212849"/>
                </a:solidFill>
                <a:effectLst/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Подписной индекс: </a:t>
            </a:r>
          </a:p>
          <a:p>
            <a:pPr lvl="0">
              <a:buSzPct val="120000"/>
            </a:pPr>
            <a:r>
              <a:rPr lang="ru-RU" sz="1600" b="1" dirty="0">
                <a:solidFill>
                  <a:srgbClr val="212849"/>
                </a:solidFill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Урал-Пресс 82391</a:t>
            </a:r>
            <a:endParaRPr lang="ru-RU" sz="1600" b="1" dirty="0">
              <a:solidFill>
                <a:srgbClr val="212849"/>
              </a:solidFill>
              <a:effectLst/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buSzPct val="120000"/>
            </a:pPr>
            <a:endParaRPr lang="ru-RU" sz="1600" b="1" dirty="0">
              <a:solidFill>
                <a:srgbClr val="212849"/>
              </a:solidFill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54FE7D-C389-8F6F-57B8-C529DC3635F8}"/>
              </a:ext>
            </a:extLst>
          </p:cNvPr>
          <p:cNvSpPr txBox="1"/>
          <p:nvPr/>
        </p:nvSpPr>
        <p:spPr>
          <a:xfrm>
            <a:off x="6924414" y="4057233"/>
            <a:ext cx="454500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ct val="120000"/>
            </a:pPr>
            <a:r>
              <a:rPr lang="ru-RU" sz="1600" b="1" dirty="0">
                <a:solidFill>
                  <a:srgbClr val="212849"/>
                </a:solidFill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5.8.1, 5.8.7</a:t>
            </a:r>
          </a:p>
          <a:p>
            <a:pPr lvl="0">
              <a:buSzPct val="120000"/>
            </a:pPr>
            <a:endParaRPr lang="ru-RU" sz="1600" b="1" dirty="0">
              <a:solidFill>
                <a:srgbClr val="212849"/>
              </a:solidFill>
              <a:effectLst/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buSzPct val="120000"/>
            </a:pPr>
            <a:r>
              <a:rPr lang="ru-RU" sz="1600" b="1" dirty="0">
                <a:solidFill>
                  <a:srgbClr val="212849"/>
                </a:solidFill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К3</a:t>
            </a:r>
          </a:p>
          <a:p>
            <a:pPr lvl="0">
              <a:buSzPct val="120000"/>
            </a:pPr>
            <a:endParaRPr lang="ru-RU" sz="1600" b="1" dirty="0">
              <a:solidFill>
                <a:srgbClr val="212849"/>
              </a:solidFill>
              <a:effectLst/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buSzPct val="120000"/>
            </a:pPr>
            <a:r>
              <a:rPr lang="ru-RU" sz="1600" b="1" dirty="0">
                <a:solidFill>
                  <a:srgbClr val="212849"/>
                </a:solidFill>
                <a:effectLst/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6 выпусков в год</a:t>
            </a:r>
            <a:endParaRPr lang="en-US" sz="1600" b="1" dirty="0">
              <a:solidFill>
                <a:srgbClr val="212849"/>
              </a:solidFill>
              <a:effectLst/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buSzPct val="120000"/>
            </a:pPr>
            <a:endParaRPr lang="ru-RU" sz="1600" b="1" dirty="0">
              <a:solidFill>
                <a:srgbClr val="212849"/>
              </a:solidFill>
              <a:effectLst/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buSzPct val="120000"/>
            </a:pPr>
            <a:r>
              <a:rPr lang="ru-RU" sz="1600" b="1" dirty="0">
                <a:solidFill>
                  <a:srgbClr val="212849"/>
                </a:solidFill>
                <a:effectLst/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Вид издания: печатный</a:t>
            </a:r>
          </a:p>
          <a:p>
            <a:pPr lvl="0">
              <a:buSzPct val="120000"/>
            </a:pPr>
            <a:endParaRPr lang="ru-RU" sz="1600" b="1" dirty="0">
              <a:solidFill>
                <a:srgbClr val="212849"/>
              </a:solidFill>
              <a:latin typeface="Kinetika Medium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buSzPct val="120000"/>
            </a:pPr>
            <a:r>
              <a:rPr lang="ru-RU" sz="1600" b="1" dirty="0">
                <a:solidFill>
                  <a:srgbClr val="212849"/>
                </a:solidFill>
                <a:effectLst/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Подписной индекс: </a:t>
            </a:r>
          </a:p>
          <a:p>
            <a:pPr lvl="0">
              <a:buSzPct val="120000"/>
            </a:pPr>
            <a:r>
              <a:rPr lang="ru-RU" sz="1600" b="1" dirty="0">
                <a:solidFill>
                  <a:srgbClr val="212849"/>
                </a:solidFill>
                <a:latin typeface="Kinetika Medium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Урал-Пресс 82390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E9B36B1-B334-8D44-B2EB-45213472C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1202" y="323725"/>
            <a:ext cx="1203134" cy="3521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FF7FD48-4531-7A43-9A73-BB7DEE7C24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417664" y="290703"/>
            <a:ext cx="1203134" cy="35213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E692AAE-DAF1-CA4D-8DC3-E330FDC4C5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66" y="285642"/>
            <a:ext cx="1828069" cy="38502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E3B9429-81CB-2644-851E-0509636C8505}"/>
              </a:ext>
            </a:extLst>
          </p:cNvPr>
          <p:cNvSpPr txBox="1"/>
          <p:nvPr/>
        </p:nvSpPr>
        <p:spPr>
          <a:xfrm>
            <a:off x="571202" y="1137042"/>
            <a:ext cx="24994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>
                <a:solidFill>
                  <a:srgbClr val="003FA3"/>
                </a:solidFill>
                <a:latin typeface="Kinetika Medium" pitchFamily="2" charset="0"/>
              </a:rPr>
              <a:t>Педагогика</a:t>
            </a:r>
          </a:p>
        </p:txBody>
      </p:sp>
    </p:spTree>
    <p:extLst>
      <p:ext uri="{BB962C8B-B14F-4D97-AF65-F5344CB8AC3E}">
        <p14:creationId xmlns:p14="http://schemas.microsoft.com/office/powerpoint/2010/main" val="96453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льцо 5">
            <a:extLst>
              <a:ext uri="{FF2B5EF4-FFF2-40B4-BE49-F238E27FC236}">
                <a16:creationId xmlns:a16="http://schemas.microsoft.com/office/drawing/2014/main" id="{C4CE39A9-5945-28A6-875C-04516967CE2C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Педагогика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88E66F-FC3C-1448-4EB0-003125016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567" y="2267298"/>
            <a:ext cx="2682350" cy="20117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D43FD98-66B1-47F3-4B70-D3761F7273DE}"/>
              </a:ext>
            </a:extLst>
          </p:cNvPr>
          <p:cNvSpPr txBox="1"/>
          <p:nvPr/>
        </p:nvSpPr>
        <p:spPr>
          <a:xfrm>
            <a:off x="1123486" y="1384534"/>
            <a:ext cx="49950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Журнал педагогических исследований</a:t>
            </a:r>
          </a:p>
          <a:p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(2500-3305</a:t>
            </a: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FEC494-84E0-7756-9780-602BE3339DB4}"/>
              </a:ext>
            </a:extLst>
          </p:cNvPr>
          <p:cNvSpPr txBox="1"/>
          <p:nvPr/>
        </p:nvSpPr>
        <p:spPr>
          <a:xfrm>
            <a:off x="6877082" y="1314924"/>
            <a:ext cx="43008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Стандарты и мониторинг в образовании</a:t>
            </a:r>
          </a:p>
          <a:p>
            <a:r>
              <a:rPr lang="en-US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 1998-1740 </a:t>
            </a: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54FE7D-C389-8F6F-57B8-C529DC3635F8}"/>
              </a:ext>
            </a:extLst>
          </p:cNvPr>
          <p:cNvSpPr txBox="1"/>
          <p:nvPr/>
        </p:nvSpPr>
        <p:spPr>
          <a:xfrm>
            <a:off x="661907" y="4133595"/>
            <a:ext cx="530879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5.8.1, 5.8.2, 5.8.7</a:t>
            </a: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К3</a:t>
            </a: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6 выпусков в год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издания: сетевой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доступа: открытый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9F0379-4104-99C9-1E10-2AFBE34FB78E}"/>
              </a:ext>
            </a:extLst>
          </p:cNvPr>
          <p:cNvSpPr txBox="1"/>
          <p:nvPr/>
        </p:nvSpPr>
        <p:spPr>
          <a:xfrm>
            <a:off x="6528414" y="4133594"/>
            <a:ext cx="500167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5.8.7</a:t>
            </a: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К2</a:t>
            </a: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6 выпусков в год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издания: печатный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Подписной индекс: </a:t>
            </a: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Урал-Пресс 47691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806601B-240C-B0DB-5815-415C42D24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49" y="2361601"/>
            <a:ext cx="2846396" cy="213479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6319A7-E4AC-1D40-44D5-90C9718B7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5BE673-4C5B-A22A-D51D-AA5FD191C5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101E02-E786-4028-E94C-3B44325F935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льцо 5">
            <a:extLst>
              <a:ext uri="{FF2B5EF4-FFF2-40B4-BE49-F238E27FC236}">
                <a16:creationId xmlns:a16="http://schemas.microsoft.com/office/drawing/2014/main" id="{88DC3FD1-4FE3-1BB9-3F3D-5BCD7C5BD923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Филология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F499836-CC4A-CAE6-21C6-7499F5761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289" y="1721869"/>
            <a:ext cx="6308621" cy="47314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3CF341-A14D-1359-0EAA-6FEA3F9FDB84}"/>
              </a:ext>
            </a:extLst>
          </p:cNvPr>
          <p:cNvSpPr txBox="1"/>
          <p:nvPr/>
        </p:nvSpPr>
        <p:spPr>
          <a:xfrm>
            <a:off x="4184680" y="2440047"/>
            <a:ext cx="4545005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Специальности ВАК: </a:t>
            </a: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5.7.7, 5.7.8, 5.7.9, 5.8.1, 5.8.2, 5.8.3, 5.8.7, 5.9.5, 5.9.6, 5.9.8, 5.9.9, 5.10.1</a:t>
            </a: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Категория ВАК: К2</a:t>
            </a: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Периодичность: 6 выпусков в год</a:t>
            </a:r>
            <a:endParaRPr lang="en-US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endParaRPr lang="ru-RU" sz="16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издания: сетевой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2913" lvl="0">
              <a:buSzPct val="120000"/>
            </a:pPr>
            <a:r>
              <a:rPr lang="ru-RU" sz="16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Вид доступа: открытый</a:t>
            </a:r>
          </a:p>
          <a:p>
            <a:pPr marL="442913" lvl="0">
              <a:buSzPct val="120000"/>
            </a:pPr>
            <a:endParaRPr lang="ru-RU" sz="16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26E006-A6D5-6D99-94A2-0D1581DF2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591ED-FBB2-D085-F9F2-7BB42D1E1B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A247D3-F5D8-683A-A700-B05AA65262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ECCE30-22C6-7E9D-DB85-4D1C3FD24AEA}"/>
              </a:ext>
            </a:extLst>
          </p:cNvPr>
          <p:cNvSpPr txBox="1"/>
          <p:nvPr/>
        </p:nvSpPr>
        <p:spPr>
          <a:xfrm>
            <a:off x="638438" y="1593134"/>
            <a:ext cx="538921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НИР. Современная </a:t>
            </a:r>
            <a:r>
              <a:rPr lang="ru-RU" sz="2200" b="1" dirty="0" err="1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коммуникативистика</a:t>
            </a:r>
            <a:r>
              <a:rPr lang="ru-RU" sz="22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2200" b="1" dirty="0"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(ISSN 2587-9103)</a:t>
            </a: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Kinetika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0499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Кольцо 5">
            <a:extLst>
              <a:ext uri="{FF2B5EF4-FFF2-40B4-BE49-F238E27FC236}">
                <a16:creationId xmlns:a16="http://schemas.microsoft.com/office/drawing/2014/main" id="{EDD8A046-B729-87C2-EB0A-9A6B981B1F5B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Сетевые журналы, включенные в РИНЦ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A8EA0E-4A8B-76D7-75AF-5217F731E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3820"/>
            <a:ext cx="4342604" cy="3256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58C1C-A1CF-2DC8-F348-351301D71A0E}"/>
              </a:ext>
            </a:extLst>
          </p:cNvPr>
          <p:cNvSpPr txBox="1"/>
          <p:nvPr/>
        </p:nvSpPr>
        <p:spPr>
          <a:xfrm>
            <a:off x="356999" y="5211354"/>
            <a:ext cx="12300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buSzPct val="120000"/>
              <a:tabLst>
                <a:tab pos="457200" algn="l"/>
              </a:tabLst>
            </a:pPr>
            <a:r>
              <a:rPr lang="ru-RU" sz="18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Журнал философских исследований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2D21CC-6FAD-0E6B-E0DE-A4CF06C3DC7A}"/>
              </a:ext>
            </a:extLst>
          </p:cNvPr>
          <p:cNvSpPr txBox="1"/>
          <p:nvPr/>
        </p:nvSpPr>
        <p:spPr>
          <a:xfrm>
            <a:off x="2946533" y="5896752"/>
            <a:ext cx="6149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buSzPct val="120000"/>
              <a:tabLst>
                <a:tab pos="457200" algn="l"/>
              </a:tabLst>
            </a:pPr>
            <a:r>
              <a:rPr lang="ru-RU" sz="18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Журнал естественнонаучных исследований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33B1EB-81AB-B7F9-701D-25AC8B5A0AE3}"/>
              </a:ext>
            </a:extLst>
          </p:cNvPr>
          <p:cNvSpPr txBox="1"/>
          <p:nvPr/>
        </p:nvSpPr>
        <p:spPr>
          <a:xfrm>
            <a:off x="6507076" y="5211354"/>
            <a:ext cx="12301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buSzPct val="120000"/>
              <a:tabLst>
                <a:tab pos="457200" algn="l"/>
              </a:tabLst>
            </a:pPr>
            <a:r>
              <a:rPr lang="ru-RU" sz="18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Журнал исторических исследований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C9C4DBA-62A5-61DD-B81E-9361E3DBD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620" y="1453669"/>
            <a:ext cx="4342604" cy="325695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0E996DF-88C9-F5FA-FB40-A7F75BE3BE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414" y="1453670"/>
            <a:ext cx="4342603" cy="32569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C8CC94-CDC2-4796-BAC3-66AAFCE980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006111-8B1D-EA4A-0AEF-CF6CC986E6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6BDEFE-9F4E-C5B9-7DDE-59C305C87FF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4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льцо 5">
            <a:extLst>
              <a:ext uri="{FF2B5EF4-FFF2-40B4-BE49-F238E27FC236}">
                <a16:creationId xmlns:a16="http://schemas.microsoft.com/office/drawing/2014/main" id="{B6859345-81C0-FA36-B53D-54BAD9E2CD20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03C568-35DB-BFA7-BFD7-630035EE7A51}"/>
              </a:ext>
            </a:extLst>
          </p:cNvPr>
          <p:cNvSpPr txBox="1"/>
          <p:nvPr/>
        </p:nvSpPr>
        <p:spPr>
          <a:xfrm>
            <a:off x="661907" y="5394283"/>
            <a:ext cx="12301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buSzPct val="120000"/>
              <a:tabLst>
                <a:tab pos="457200" algn="l"/>
              </a:tabLst>
            </a:pPr>
            <a:r>
              <a:rPr lang="ru-RU" sz="18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Журнал социологических исследований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54EE7A-15DD-E725-E90B-12CF1880E08A}"/>
              </a:ext>
            </a:extLst>
          </p:cNvPr>
          <p:cNvSpPr txBox="1"/>
          <p:nvPr/>
        </p:nvSpPr>
        <p:spPr>
          <a:xfrm>
            <a:off x="6368763" y="5901566"/>
            <a:ext cx="12301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buSzPct val="120000"/>
              <a:tabLst>
                <a:tab pos="457200" algn="l"/>
              </a:tabLst>
            </a:pPr>
            <a:r>
              <a:rPr lang="ru-RU" sz="18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Журнал технических исследований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161C1E-69E8-28F2-8BAE-D6D8B619B90C}"/>
              </a:ext>
            </a:extLst>
          </p:cNvPr>
          <p:cNvSpPr txBox="1"/>
          <p:nvPr/>
        </p:nvSpPr>
        <p:spPr>
          <a:xfrm>
            <a:off x="6368763" y="5394283"/>
            <a:ext cx="12301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buSzPct val="120000"/>
              <a:tabLst>
                <a:tab pos="457200" algn="l"/>
              </a:tabLst>
            </a:pPr>
            <a:r>
              <a:rPr lang="ru-RU" sz="18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Журнал филологических исследований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462C72-1E75-EBD3-F631-65A8ABA0916E}"/>
              </a:ext>
            </a:extLst>
          </p:cNvPr>
          <p:cNvSpPr txBox="1"/>
          <p:nvPr/>
        </p:nvSpPr>
        <p:spPr>
          <a:xfrm>
            <a:off x="661907" y="5903489"/>
            <a:ext cx="12301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buSzPct val="120000"/>
              <a:tabLst>
                <a:tab pos="457200" algn="l"/>
              </a:tabLst>
            </a:pPr>
            <a:r>
              <a:rPr lang="ru-RU" sz="1800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Журнал экономических исследований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954722B-D0DF-06F1-FD9D-D6BF47FD0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369" y="1720074"/>
            <a:ext cx="4310616" cy="323296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39E8B86-0447-B3D8-D31D-89ABB1CDF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85" y="1720074"/>
            <a:ext cx="4310616" cy="323296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4640533-8961-1C10-9F35-2A4F39472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939" y="1720074"/>
            <a:ext cx="4310615" cy="323296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28C8CF3-3EF1-6CB4-0F8C-D4520D1E51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93" y="1790017"/>
            <a:ext cx="4310607" cy="3232955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A3E6F75-3108-794E-61C4-759D8D889E17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Сетевые журналы, включенные в РИНЦ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2F8BF0-E494-4154-BEE4-39872DB07C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1573" y="242411"/>
            <a:ext cx="1868854" cy="3933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C2E14E-459C-8A87-0FED-3107AFAD21C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10C3D4-7CF5-BA4B-3E30-A83E63AB006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3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льцо 12">
            <a:extLst>
              <a:ext uri="{FF2B5EF4-FFF2-40B4-BE49-F238E27FC236}">
                <a16:creationId xmlns:a16="http://schemas.microsoft.com/office/drawing/2014/main" id="{6EDE83D2-99B5-CB5C-0E77-D61A4A6520BF}"/>
              </a:ext>
            </a:extLst>
          </p:cNvPr>
          <p:cNvSpPr/>
          <p:nvPr/>
        </p:nvSpPr>
        <p:spPr>
          <a:xfrm rot="475973">
            <a:off x="5810435" y="-6050"/>
            <a:ext cx="12763128" cy="12763128"/>
          </a:xfrm>
          <a:prstGeom prst="donut">
            <a:avLst/>
          </a:prstGeom>
          <a:gradFill flip="none" rotWithShape="1">
            <a:gsLst>
              <a:gs pos="0">
                <a:srgbClr val="59A696"/>
              </a:gs>
              <a:gs pos="100000">
                <a:srgbClr val="FFFFF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06768" y="806447"/>
            <a:ext cx="11349872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b="1" dirty="0">
                <a:solidFill>
                  <a:srgbClr val="003FA3"/>
                </a:solidFill>
                <a:latin typeface="Kinetika Medium" pitchFamily="2" charset="0"/>
                <a:ea typeface="+mn-ea"/>
                <a:cs typeface="+mn-cs"/>
              </a:rPr>
              <a:t>Критерии выбора журнала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7B67CF-8515-438D-11E6-7FF6E390E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7626" y="324393"/>
            <a:ext cx="1213112" cy="3521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8C3447-0380-6779-6110-6C2E795507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4748" y="377214"/>
            <a:ext cx="1213112" cy="2993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808C29-3CC5-E5F3-FB1C-99B84C26A174}"/>
              </a:ext>
            </a:extLst>
          </p:cNvPr>
          <p:cNvSpPr txBox="1"/>
          <p:nvPr/>
        </p:nvSpPr>
        <p:spPr>
          <a:xfrm>
            <a:off x="506768" y="1587770"/>
            <a:ext cx="906612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1200"/>
              </a:spcAft>
              <a:buSzPct val="120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4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Специальность по Перечню ВАК</a:t>
            </a:r>
          </a:p>
          <a:p>
            <a:pPr marL="342900" lvl="0" indent="-342900" algn="just">
              <a:spcAft>
                <a:spcPts val="1200"/>
              </a:spcAft>
              <a:buSzPct val="120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4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Категория ВАК</a:t>
            </a:r>
          </a:p>
          <a:p>
            <a:pPr marL="342900" lvl="0" indent="-342900" algn="just">
              <a:spcAft>
                <a:spcPts val="1200"/>
              </a:spcAft>
              <a:buSzPct val="120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4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Периодичность</a:t>
            </a:r>
          </a:p>
          <a:p>
            <a:pPr marL="342900" lvl="0" indent="-342900" algn="just">
              <a:spcAft>
                <a:spcPts val="1200"/>
              </a:spcAft>
              <a:buSzPct val="120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4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Сроки публикации</a:t>
            </a:r>
          </a:p>
          <a:p>
            <a:pPr marL="342900" lvl="0" indent="-342900" algn="just">
              <a:spcAft>
                <a:spcPts val="1200"/>
              </a:spcAft>
              <a:buSzPct val="120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4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Печатный или электронный</a:t>
            </a:r>
          </a:p>
          <a:p>
            <a:pPr marL="342900" lvl="0" indent="-342900" algn="just">
              <a:spcAft>
                <a:spcPts val="1200"/>
              </a:spcAft>
              <a:buSzPct val="120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4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Информация на сайте журнала</a:t>
            </a:r>
          </a:p>
          <a:p>
            <a:pPr marL="342900" lvl="0" indent="-342900" algn="just">
              <a:spcAft>
                <a:spcPts val="1200"/>
              </a:spcAft>
              <a:buSzPct val="120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4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Стоимость публикации</a:t>
            </a:r>
          </a:p>
        </p:txBody>
      </p:sp>
    </p:spTree>
    <p:extLst>
      <p:ext uri="{BB962C8B-B14F-4D97-AF65-F5344CB8AC3E}">
        <p14:creationId xmlns:p14="http://schemas.microsoft.com/office/powerpoint/2010/main" val="14962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льцо 5">
            <a:extLst>
              <a:ext uri="{FF2B5EF4-FFF2-40B4-BE49-F238E27FC236}">
                <a16:creationId xmlns:a16="http://schemas.microsoft.com/office/drawing/2014/main" id="{77683BB4-E46F-B4FC-553C-DF8CD9B204F6}"/>
              </a:ext>
            </a:extLst>
          </p:cNvPr>
          <p:cNvSpPr/>
          <p:nvPr/>
        </p:nvSpPr>
        <p:spPr>
          <a:xfrm rot="2556092">
            <a:off x="-4071392" y="-4824745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Условия публикации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67185-7FD8-A033-4F6A-08485E45F398}"/>
              </a:ext>
            </a:extLst>
          </p:cNvPr>
          <p:cNvSpPr txBox="1"/>
          <p:nvPr/>
        </p:nvSpPr>
        <p:spPr>
          <a:xfrm>
            <a:off x="515888" y="1728527"/>
            <a:ext cx="11014206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Aft>
                <a:spcPts val="1800"/>
              </a:spcAft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статья должна быть оформлена в соответствии с требованиями конкретного журнала (с требованиями можно ознакомиться </a:t>
            </a:r>
            <a:b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на странице журнала на сайте naukaru.ru);</a:t>
            </a:r>
          </a:p>
          <a:p>
            <a:pPr marL="342900" lvl="0" indent="-342900">
              <a:spcAft>
                <a:spcPts val="1800"/>
              </a:spcAft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заявка на издание статьи подается через личный кабинет </a:t>
            </a:r>
            <a:b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на сайте naukaru.ru;</a:t>
            </a:r>
          </a:p>
          <a:p>
            <a:pPr marL="342900" lvl="0" indent="-342900">
              <a:spcAft>
                <a:spcPts val="1800"/>
              </a:spcAft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заключение договора на публикацию статьи;</a:t>
            </a:r>
          </a:p>
          <a:p>
            <a:pPr marL="342900" lvl="0" indent="-342900">
              <a:spcAft>
                <a:spcPts val="1800"/>
              </a:spcAft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авторский экземпляр печатных журналов можно приобрести </a:t>
            </a:r>
            <a:b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 Издательстве;</a:t>
            </a:r>
          </a:p>
          <a:p>
            <a:pPr marL="342900" lvl="0" indent="-342900">
              <a:spcAft>
                <a:spcPts val="1800"/>
              </a:spcAft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бесплатно направляется электронная версия статьи.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D28094-B22D-72D2-173A-B98BCF0937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2A3060-0F5F-EBE9-54FF-78889F3302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льцо 5">
            <a:extLst>
              <a:ext uri="{FF2B5EF4-FFF2-40B4-BE49-F238E27FC236}">
                <a16:creationId xmlns:a16="http://schemas.microsoft.com/office/drawing/2014/main" id="{66674775-7A98-AD31-B76E-03E4CDD4826A}"/>
              </a:ext>
            </a:extLst>
          </p:cNvPr>
          <p:cNvSpPr/>
          <p:nvPr/>
        </p:nvSpPr>
        <p:spPr>
          <a:xfrm rot="2556092">
            <a:off x="-4071392" y="-4824745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Сроки публикации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67185-7FD8-A033-4F6A-08485E45F398}"/>
              </a:ext>
            </a:extLst>
          </p:cNvPr>
          <p:cNvSpPr txBox="1"/>
          <p:nvPr/>
        </p:nvSpPr>
        <p:spPr>
          <a:xfrm>
            <a:off x="600765" y="2213282"/>
            <a:ext cx="10990469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рассмотрение и рецензирование статьи занимает 1-3 месяца;</a:t>
            </a:r>
          </a:p>
          <a:p>
            <a:pPr marL="342900" lvl="0" indent="-342900" algn="just"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sz="2200" b="1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sz="22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публикация в журнале после одобрения статьи  </a:t>
            </a:r>
            <a:b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в течение 1-3-х месяцев </a:t>
            </a:r>
            <a:b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(в зависимости от периодичности журнала).</a:t>
            </a:r>
          </a:p>
          <a:p>
            <a:pPr marL="715963" lvl="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ru-RU" sz="20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0C4C0E-245E-3E6A-5D6E-ED97CB2817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EFC6A5-1782-7124-DEE1-A2A7EFC3B7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9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льцо 5">
            <a:extLst>
              <a:ext uri="{FF2B5EF4-FFF2-40B4-BE49-F238E27FC236}">
                <a16:creationId xmlns:a16="http://schemas.microsoft.com/office/drawing/2014/main" id="{F78D0A6C-BB8C-FDD3-1685-B26522156BC6}"/>
              </a:ext>
            </a:extLst>
          </p:cNvPr>
          <p:cNvSpPr/>
          <p:nvPr/>
        </p:nvSpPr>
        <p:spPr>
          <a:xfrm rot="2556092">
            <a:off x="-4071392" y="-4824745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Naukaru.ru – удобный инструмент для автора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67185-7FD8-A033-4F6A-08485E45F398}"/>
              </a:ext>
            </a:extLst>
          </p:cNvPr>
          <p:cNvSpPr txBox="1"/>
          <p:nvPr/>
        </p:nvSpPr>
        <p:spPr>
          <a:xfrm>
            <a:off x="600765" y="1721037"/>
            <a:ext cx="1099046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18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быстрая регистрация</a:t>
            </a:r>
          </a:p>
          <a:p>
            <a:pPr marL="457200" lvl="0" indent="-457200" algn="just">
              <a:spcAft>
                <a:spcPts val="18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подача заявок на издание книг и публикацию статей онлайн</a:t>
            </a:r>
          </a:p>
          <a:p>
            <a:pPr marL="457200" lvl="0" indent="-457200" algn="just">
              <a:spcAft>
                <a:spcPts val="18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заключение договора онлайн</a:t>
            </a:r>
          </a:p>
          <a:p>
            <a:pPr marL="457200" lvl="0" indent="-457200" algn="just">
              <a:spcAft>
                <a:spcPts val="18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удобный чат, контроль прохождения этапов рассмотрения статьи</a:t>
            </a:r>
          </a:p>
          <a:p>
            <a:pPr marL="457200" lvl="0" indent="-457200" algn="just">
              <a:spcAft>
                <a:spcPts val="18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присвоение DOI</a:t>
            </a:r>
          </a:p>
          <a:p>
            <a:pPr marL="457200" lvl="0" indent="-457200" algn="just">
              <a:spcAft>
                <a:spcPts val="18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размещение в ЭБС</a:t>
            </a:r>
          </a:p>
          <a:p>
            <a:pPr marL="457200" lvl="0" indent="-457200" algn="just">
              <a:spcAft>
                <a:spcPts val="18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индексация в Discovery </a:t>
            </a:r>
            <a:r>
              <a:rPr lang="ru-RU" sz="2000" b="1" dirty="0" err="1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Znanium</a:t>
            </a:r>
            <a:endParaRPr lang="ru-RU" sz="2000" b="1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spcAft>
                <a:spcPts val="1800"/>
              </a:spcAft>
              <a:buClr>
                <a:srgbClr val="59A696"/>
              </a:buClr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автоматическое формирование ссылок на статьи </a:t>
            </a:r>
          </a:p>
          <a:p>
            <a:pPr marL="373063" lvl="0" algn="just">
              <a:spcAft>
                <a:spcPts val="1200"/>
              </a:spcAft>
              <a:buClr>
                <a:srgbClr val="59A696"/>
              </a:buClr>
              <a:buSzPct val="120000"/>
              <a:tabLst>
                <a:tab pos="457200" algn="l"/>
              </a:tabLst>
            </a:pPr>
            <a:endParaRPr lang="ru-RU" sz="2000" dirty="0">
              <a:effectLst/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93EFC6-12EE-3232-B131-3538E8CFC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D81EF0-C6A6-4707-C4F4-5D18B9245B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2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льцо 15">
            <a:extLst>
              <a:ext uri="{FF2B5EF4-FFF2-40B4-BE49-F238E27FC236}">
                <a16:creationId xmlns:a16="http://schemas.microsoft.com/office/drawing/2014/main" id="{12C57CA3-5EEF-5979-F2BF-CF38A2F7F5B7}"/>
              </a:ext>
            </a:extLst>
          </p:cNvPr>
          <p:cNvSpPr/>
          <p:nvPr/>
        </p:nvSpPr>
        <p:spPr>
          <a:xfrm rot="2848476">
            <a:off x="3666299" y="15242"/>
            <a:ext cx="12763128" cy="12763128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8" y="874554"/>
            <a:ext cx="10158147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E4AA8"/>
                </a:solidFill>
                <a:latin typeface="Kinetika Medium" panose="00000600000000000000" pitchFamily="2" charset="-52"/>
                <a:cs typeface="Times New Roman"/>
              </a:rPr>
              <a:t>Контактная информация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67185-7FD8-A033-4F6A-08485E45F398}"/>
              </a:ext>
            </a:extLst>
          </p:cNvPr>
          <p:cNvSpPr txBox="1"/>
          <p:nvPr/>
        </p:nvSpPr>
        <p:spPr>
          <a:xfrm>
            <a:off x="600765" y="1589059"/>
            <a:ext cx="10990469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1200"/>
              </a:spcBef>
              <a:spcAft>
                <a:spcPts val="600"/>
              </a:spcAft>
              <a:buClr>
                <a:srgbClr val="59A696"/>
              </a:buClr>
              <a:buSzPct val="12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0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Редакция</a:t>
            </a:r>
            <a:r>
              <a:rPr lang="ru-RU" sz="2000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журналов</a:t>
            </a:r>
          </a:p>
          <a:p>
            <a:pPr marL="715963" lvl="0" algn="just">
              <a:buSzPct val="120000"/>
              <a:tabLst>
                <a:tab pos="457200" algn="l"/>
              </a:tabLst>
            </a:pPr>
            <a:r>
              <a:rPr lang="ru-RU" b="1" dirty="0" err="1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Гальперович</a:t>
            </a:r>
            <a:r>
              <a:rPr lang="ru-RU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Дарья Сергеевна </a:t>
            </a:r>
          </a:p>
          <a:p>
            <a:pPr marL="715963" lvl="0" algn="just">
              <a:buSzPct val="120000"/>
              <a:tabLst>
                <a:tab pos="457200" algn="l"/>
              </a:tabLst>
            </a:pPr>
            <a:r>
              <a:rPr lang="ru-RU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тел.</a:t>
            </a:r>
            <a:r>
              <a:rPr lang="en-US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ru-RU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 8-495-280-15-96 (доб. 501) 	</a:t>
            </a:r>
          </a:p>
          <a:p>
            <a:pPr marL="715963" lvl="0" algn="just">
              <a:buSzPct val="120000"/>
              <a:tabLst>
                <a:tab pos="457200" algn="l"/>
              </a:tabLst>
            </a:pPr>
            <a:r>
              <a:rPr lang="ru-RU" dirty="0" err="1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e-mail</a:t>
            </a:r>
            <a:r>
              <a:rPr lang="ru-RU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: 501@infra-m.ru (по всем вопросам)</a:t>
            </a:r>
          </a:p>
          <a:p>
            <a:pPr lvl="0" algn="just">
              <a:buSzPct val="120000"/>
              <a:tabLst>
                <a:tab pos="457200" algn="l"/>
              </a:tabLst>
            </a:pPr>
            <a:r>
              <a:rPr lang="ru-RU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</a:p>
          <a:p>
            <a:pPr marL="715963" lvl="0" algn="just">
              <a:buSzPct val="120000"/>
              <a:tabLst>
                <a:tab pos="457200" algn="l"/>
              </a:tabLst>
            </a:pPr>
            <a:r>
              <a:rPr lang="ru-RU" b="1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Титова Елена Николаевна</a:t>
            </a:r>
          </a:p>
          <a:p>
            <a:pPr marL="715963" lvl="0" algn="just">
              <a:buSzPct val="120000"/>
              <a:tabLst>
                <a:tab pos="457200" algn="l"/>
              </a:tabLst>
            </a:pPr>
            <a:r>
              <a:rPr lang="ru-RU" dirty="0" err="1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e-mail</a:t>
            </a:r>
            <a:r>
              <a:rPr lang="ru-RU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: titova_en@infra-m.ru (по программе INFRA-M </a:t>
            </a:r>
            <a:r>
              <a:rPr lang="ru-RU" dirty="0" err="1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Citation</a:t>
            </a:r>
            <a:r>
              <a:rPr lang="ru-RU" dirty="0">
                <a:effectLst/>
                <a:latin typeface="Kinetika" panose="00000500000000000000" pitchFamily="2" charset="-52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 lvl="0" algn="just">
              <a:buSzPct val="120000"/>
              <a:tabLst>
                <a:tab pos="457200" algn="l"/>
              </a:tabLst>
            </a:pPr>
            <a:endParaRPr lang="ru-RU" dirty="0">
              <a:latin typeface="Kinetika" panose="00000500000000000000" pitchFamily="2" charset="-52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6F19B6-2CBE-DD9E-25C0-B3945429AE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46C956-6F3C-3AFB-D24B-50D84EDC15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2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Кольцо 15">
            <a:extLst>
              <a:ext uri="{FF2B5EF4-FFF2-40B4-BE49-F238E27FC236}">
                <a16:creationId xmlns:a16="http://schemas.microsoft.com/office/drawing/2014/main" id="{99D29510-EA07-7A42-9F4F-7D5BFC9548AC}"/>
              </a:ext>
            </a:extLst>
          </p:cNvPr>
          <p:cNvSpPr/>
          <p:nvPr/>
        </p:nvSpPr>
        <p:spPr>
          <a:xfrm rot="2848476">
            <a:off x="1735462" y="-1097766"/>
            <a:ext cx="12763128" cy="12763128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911BD52-6E39-E844-9B92-D33E8D6FB57D}"/>
              </a:ext>
            </a:extLst>
          </p:cNvPr>
          <p:cNvSpPr/>
          <p:nvPr/>
        </p:nvSpPr>
        <p:spPr>
          <a:xfrm>
            <a:off x="7407279" y="1864885"/>
            <a:ext cx="3621145" cy="3621145"/>
          </a:xfrm>
          <a:prstGeom prst="ellipse">
            <a:avLst/>
          </a:prstGeom>
          <a:solidFill>
            <a:srgbClr val="38A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3AEF7-5C0E-C0F3-0ADD-4EFBC2A78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907" y="2307273"/>
            <a:ext cx="7455120" cy="116426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b="1" dirty="0">
                <a:solidFill>
                  <a:srgbClr val="003FA3"/>
                </a:solidFill>
                <a:latin typeface="Kinetika Medium" pitchFamily="2" charset="0"/>
              </a:rPr>
              <a:t>Спасибо за внимание!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636417-9CF2-C4F7-7F6F-96879E1FCCCA}"/>
              </a:ext>
            </a:extLst>
          </p:cNvPr>
          <p:cNvSpPr txBox="1"/>
          <p:nvPr/>
        </p:nvSpPr>
        <p:spPr>
          <a:xfrm>
            <a:off x="661907" y="4077413"/>
            <a:ext cx="63601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38A58E"/>
                </a:solidFill>
                <a:latin typeface="Kinetika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Чистякова Анастасия Игоревна</a:t>
            </a:r>
          </a:p>
          <a:p>
            <a:r>
              <a:rPr lang="ru-RU" dirty="0">
                <a:solidFill>
                  <a:srgbClr val="212849"/>
                </a:solidFill>
                <a:latin typeface="Kinetika Medium" pitchFamily="2" charset="0"/>
              </a:rPr>
              <a:t>Руководитель издательских проектов НИЦ ИНФРА-М</a:t>
            </a:r>
          </a:p>
          <a:p>
            <a:endParaRPr lang="ru-RU" dirty="0">
              <a:solidFill>
                <a:srgbClr val="212849"/>
              </a:solidFill>
              <a:latin typeface="Kinetika Medium" pitchFamily="2" charset="0"/>
            </a:endParaRPr>
          </a:p>
          <a:p>
            <a:r>
              <a:rPr lang="en-US" dirty="0">
                <a:solidFill>
                  <a:srgbClr val="212849"/>
                </a:solidFill>
                <a:latin typeface="Kinetika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Email</a:t>
            </a:r>
            <a:r>
              <a:rPr lang="ru-RU" dirty="0">
                <a:solidFill>
                  <a:srgbClr val="212849"/>
                </a:solidFill>
                <a:latin typeface="Kinetika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dirty="0">
                <a:solidFill>
                  <a:srgbClr val="212849"/>
                </a:solidFill>
                <a:latin typeface="Kinetika Medium" pitchFamily="2" charset="0"/>
              </a:rPr>
              <a:t>cai@infra-m.ru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EC947C-2B00-9D4C-AF42-4C2034757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300" y="2636906"/>
            <a:ext cx="2077103" cy="20771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E183BB-DC74-3C59-AB2A-BB9D748354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047864" y="244799"/>
            <a:ext cx="1482230" cy="4302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A919FB-DF2F-A29A-2F32-66A7D23150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8813" y="293116"/>
            <a:ext cx="1488582" cy="3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4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наука для детей - 54 фото">
            <a:extLst>
              <a:ext uri="{FF2B5EF4-FFF2-40B4-BE49-F238E27FC236}">
                <a16:creationId xmlns:a16="http://schemas.microsoft.com/office/drawing/2014/main" id="{9B7D1ECF-A1B2-35A1-4F60-986560736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0" t="892" r="880" b="89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768E4C-7E6A-DC34-EB95-773945BF4642}"/>
              </a:ext>
            </a:extLst>
          </p:cNvPr>
          <p:cNvSpPr/>
          <p:nvPr/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rgbClr val="003FA3">
              <a:alpha val="700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5EE1C5-C3C9-D770-94EA-9B97C70CE0C5}"/>
              </a:ext>
            </a:extLst>
          </p:cNvPr>
          <p:cNvSpPr txBox="1"/>
          <p:nvPr/>
        </p:nvSpPr>
        <p:spPr>
          <a:xfrm>
            <a:off x="537984" y="2551837"/>
            <a:ext cx="9746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Kinetika Medium" pitchFamily="2" charset="0"/>
              </a:rPr>
              <a:t>Подготовка статьи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CAB206-D86E-8F9C-916A-DDCC752ED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66807" y="1933303"/>
            <a:ext cx="2563284" cy="25632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3D03D0-5C97-9DDE-FFDF-E4394F8C0D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4135" y="373340"/>
            <a:ext cx="1425957" cy="4139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FA0BAC-BF55-CA23-AB1E-B8E4C07512E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79833" y="450096"/>
            <a:ext cx="1366509" cy="33716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D50C69C-C509-D6DD-2738-5F8AF9C210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5301" y="382309"/>
            <a:ext cx="1881398" cy="39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69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льцо 12">
            <a:extLst>
              <a:ext uri="{FF2B5EF4-FFF2-40B4-BE49-F238E27FC236}">
                <a16:creationId xmlns:a16="http://schemas.microsoft.com/office/drawing/2014/main" id="{EEDC549B-1DA7-C18E-9118-E84C5D04E37E}"/>
              </a:ext>
            </a:extLst>
          </p:cNvPr>
          <p:cNvSpPr/>
          <p:nvPr/>
        </p:nvSpPr>
        <p:spPr>
          <a:xfrm rot="475973">
            <a:off x="5810435" y="-6050"/>
            <a:ext cx="12763128" cy="12763128"/>
          </a:xfrm>
          <a:prstGeom prst="donut">
            <a:avLst/>
          </a:prstGeom>
          <a:gradFill flip="none" rotWithShape="1">
            <a:gsLst>
              <a:gs pos="0">
                <a:srgbClr val="59A696"/>
              </a:gs>
              <a:gs pos="100000">
                <a:srgbClr val="FFFFF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7849" y="980728"/>
            <a:ext cx="11152890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rgbClr val="003FA3"/>
                </a:solidFill>
                <a:latin typeface="Kinetika Medium" pitchFamily="2" charset="0"/>
                <a:ea typeface="+mn-ea"/>
                <a:cs typeface="+mn-cs"/>
              </a:rPr>
              <a:t>Общие условия публикации в научных журналах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67185-7FD8-A033-4F6A-08485E45F398}"/>
              </a:ext>
            </a:extLst>
          </p:cNvPr>
          <p:cNvSpPr txBox="1"/>
          <p:nvPr/>
        </p:nvSpPr>
        <p:spPr>
          <a:xfrm>
            <a:off x="517848" y="1724412"/>
            <a:ext cx="11152890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2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Статья должна быть оригинальной,  нигде  ранее  не опубликованной,  </a:t>
            </a:r>
            <a:br>
              <a:rPr lang="ru-RU" sz="2200" b="1" dirty="0">
                <a:latin typeface="Kinetika" panose="00000500000000000000" pitchFamily="2" charset="-52"/>
                <a:cs typeface="Times New Roman" panose="02020603050405020304" pitchFamily="18" charset="0"/>
              </a:rPr>
            </a:br>
            <a:r>
              <a:rPr lang="ru-RU" sz="22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не нарушающей авторских прав третьих лиц. </a:t>
            </a:r>
          </a:p>
          <a:p>
            <a:pPr marL="342900" lvl="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2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Автор, подающий рукопись в журнал, обязуется не предоставлять данную рукопись одновременно в другие журналы.</a:t>
            </a:r>
          </a:p>
          <a:p>
            <a:pPr marL="342900" lvl="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2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Редакция оставляет за собой право самостоятельно подбирать к авторским материалам иллюстрации, менять заголовки, сокращать тексты и вносить в рукописи необходимую стилистическую правку без согласования с авторами. </a:t>
            </a:r>
          </a:p>
          <a:p>
            <a:pPr marL="342900" lvl="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2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Отправляя свое научное произведение для опубликования, автор тем самым дает согласие на публикацию материалов.  </a:t>
            </a:r>
          </a:p>
          <a:p>
            <a:pPr marL="342900" lvl="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2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Присланные рукописи не возвращаются.</a:t>
            </a:r>
          </a:p>
          <a:p>
            <a:pPr marL="342900" lvl="0" indent="-342900" algn="just">
              <a:spcAft>
                <a:spcPts val="1200"/>
              </a:spcAft>
              <a:buClr>
                <a:srgbClr val="59A696"/>
              </a:buClr>
              <a:buSzPct val="120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200" b="1" dirty="0">
                <a:latin typeface="Kinetika" panose="00000500000000000000" pitchFamily="2" charset="-52"/>
                <a:cs typeface="Times New Roman" panose="02020603050405020304" pitchFamily="18" charset="0"/>
              </a:rPr>
              <a:t>Перепечатка материалов допускается с письменного разрешения редакции.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FAC913-9A31-CED7-A2E8-DAEAC3FD0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7626" y="324393"/>
            <a:ext cx="1213112" cy="3521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BF4539-9051-756C-BAB8-271ABCF220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4748" y="377214"/>
            <a:ext cx="1213112" cy="2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4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льцо 12">
            <a:extLst>
              <a:ext uri="{FF2B5EF4-FFF2-40B4-BE49-F238E27FC236}">
                <a16:creationId xmlns:a16="http://schemas.microsoft.com/office/drawing/2014/main" id="{092D958E-6D12-778C-B87C-2C7CCA199770}"/>
              </a:ext>
            </a:extLst>
          </p:cNvPr>
          <p:cNvSpPr/>
          <p:nvPr/>
        </p:nvSpPr>
        <p:spPr>
          <a:xfrm rot="5060924">
            <a:off x="-3653289" y="-7952341"/>
            <a:ext cx="12763128" cy="12763128"/>
          </a:xfrm>
          <a:prstGeom prst="donut">
            <a:avLst/>
          </a:prstGeom>
          <a:gradFill flip="none" rotWithShape="1">
            <a:gsLst>
              <a:gs pos="0">
                <a:srgbClr val="59A696"/>
              </a:gs>
              <a:gs pos="100000">
                <a:srgbClr val="FFFFF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51384" y="1049403"/>
            <a:ext cx="11349872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b="1" dirty="0">
                <a:solidFill>
                  <a:srgbClr val="003FA3"/>
                </a:solidFill>
                <a:latin typeface="Kinetika Medium" pitchFamily="2" charset="0"/>
                <a:ea typeface="+mn-ea"/>
                <a:cs typeface="+mn-cs"/>
              </a:rPr>
              <a:t>Порядок опубликования статей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D3216D-392A-9BF4-5999-B4118A700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7626" y="324393"/>
            <a:ext cx="1213112" cy="3521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6268F7-D7DB-2E3F-2CE3-86F6A22260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4748" y="377214"/>
            <a:ext cx="1213112" cy="299316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2D3B427B-BE73-561B-7782-3573C30B5D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804719"/>
              </p:ext>
            </p:extLst>
          </p:nvPr>
        </p:nvGraphicFramePr>
        <p:xfrm>
          <a:off x="384177" y="1989666"/>
          <a:ext cx="11668124" cy="4328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6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1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5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340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3200" b="1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1 шаг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2  шаг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3  шаг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4  шаг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ПОДАЧА  ЗАЯВКИ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ГЛАВНЫЙ РЕДАКТОР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ПРОВЕРКА </a:t>
                      </a:r>
                    </a:p>
                    <a:p>
                      <a:pPr algn="ctr"/>
                      <a:r>
                        <a:rPr lang="ru-RU" sz="1600" b="1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НА ОРИГИНАЛЬНОСТЬ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РЕЦЕНЗИРОВАНИЕ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0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Через сайт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соответствие профилю журнала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2000" b="0" kern="1200" spc="-5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Arial"/>
                      </a:endParaRPr>
                    </a:p>
                    <a:p>
                      <a:pPr algn="ctr"/>
                      <a:r>
                        <a:rPr lang="ru-RU" sz="2000" b="0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процент оригинальности </a:t>
                      </a:r>
                      <a:r>
                        <a:rPr lang="en-US" sz="2000" b="0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 </a:t>
                      </a:r>
                      <a:r>
                        <a:rPr lang="ru-RU" sz="2000" b="0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выше</a:t>
                      </a:r>
                      <a:r>
                        <a:rPr lang="en-US" sz="2000" b="0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pPr algn="ctr"/>
                      <a:r>
                        <a:rPr lang="ru-RU" sz="2000" b="0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 </a:t>
                      </a:r>
                      <a:r>
                        <a:rPr lang="ru-RU" sz="3600" b="1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а) отклонена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0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На эл. почту редакции/</a:t>
                      </a:r>
                    </a:p>
                    <a:p>
                      <a:pPr algn="ctr"/>
                      <a:r>
                        <a:rPr lang="ru-RU" sz="2000" b="0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редактора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соответствие требованиям к оформлению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б) отослана автору на доработку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рекомендуемый объем в пределах 20-40 тыс. знаков (с учетом пробелов)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в) принята </a:t>
                      </a:r>
                      <a:br>
                        <a:rPr lang="ru-RU" sz="2000" b="0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</a:br>
                      <a:r>
                        <a:rPr lang="ru-RU" sz="2000" b="0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к публикации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463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льцо 12">
            <a:extLst>
              <a:ext uri="{FF2B5EF4-FFF2-40B4-BE49-F238E27FC236}">
                <a16:creationId xmlns:a16="http://schemas.microsoft.com/office/drawing/2014/main" id="{092D958E-6D12-778C-B87C-2C7CCA199770}"/>
              </a:ext>
            </a:extLst>
          </p:cNvPr>
          <p:cNvSpPr/>
          <p:nvPr/>
        </p:nvSpPr>
        <p:spPr>
          <a:xfrm rot="5060924">
            <a:off x="-3653289" y="-7952341"/>
            <a:ext cx="12763128" cy="12763128"/>
          </a:xfrm>
          <a:prstGeom prst="donut">
            <a:avLst/>
          </a:prstGeom>
          <a:gradFill flip="none" rotWithShape="1">
            <a:gsLst>
              <a:gs pos="0">
                <a:srgbClr val="59A696"/>
              </a:gs>
              <a:gs pos="100000">
                <a:srgbClr val="FFFFF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51384" y="1049403"/>
            <a:ext cx="11349872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b="1" dirty="0">
                <a:solidFill>
                  <a:srgbClr val="003FA3"/>
                </a:solidFill>
                <a:latin typeface="Kinetika Medium" pitchFamily="2" charset="0"/>
                <a:ea typeface="+mn-ea"/>
                <a:cs typeface="+mn-cs"/>
              </a:rPr>
              <a:t>Порядок опубликования статей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D3216D-392A-9BF4-5999-B4118A700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7626" y="324393"/>
            <a:ext cx="1213112" cy="3521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6268F7-D7DB-2E3F-2CE3-86F6A22260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4748" y="377214"/>
            <a:ext cx="1213112" cy="299316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6A0D0B2B-45E5-E8EC-722C-4C590ACA1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806752"/>
              </p:ext>
            </p:extLst>
          </p:nvPr>
        </p:nvGraphicFramePr>
        <p:xfrm>
          <a:off x="384177" y="1989666"/>
          <a:ext cx="11668124" cy="4328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5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2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5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340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3200" b="1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5 шаг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6  шаг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7  шаг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8  шаг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ЗАКЛЮЧЕНИЕ ДОГОВОРА </a:t>
                      </a:r>
                    </a:p>
                    <a:p>
                      <a:pPr algn="ctr"/>
                      <a:r>
                        <a:rPr lang="ru-RU" sz="1600" b="1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С ИЗДАТЕЛЬСТВОМ</a:t>
                      </a:r>
                      <a:endParaRPr lang="ru-RU" sz="1600" b="0" kern="1200" spc="-5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ПРЕПР</a:t>
                      </a:r>
                      <a:r>
                        <a:rPr lang="ru-RU" sz="1600" b="1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И</a:t>
                      </a:r>
                      <a:r>
                        <a:rPr lang="vi-VN" sz="1600" b="1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НТ</a:t>
                      </a:r>
                      <a:endParaRPr lang="ru-RU" sz="1600" b="0" kern="1200" spc="-5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Arial"/>
                      </a:endParaRPr>
                    </a:p>
                    <a:p>
                      <a:pPr algn="ctr"/>
                      <a:endParaRPr lang="ru-RU" sz="1600" b="1" kern="1200" spc="-5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ОПЛАТА  РЕДАКЦИОННО-ИЗДАТЕЛЬСКОЙ</a:t>
                      </a:r>
                      <a:r>
                        <a:rPr lang="ru-RU" sz="1600" b="1" kern="1200" spc="-5" baseline="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 ПОДГОТОВКИ</a:t>
                      </a:r>
                      <a:endParaRPr lang="ru-RU" sz="1600" b="1" kern="1200" spc="-5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ОПУБЛИКОВАНИЕ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0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Договор присылают сотрудники издательства на электронную почту для заполнения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Проверка</a:t>
                      </a:r>
                      <a:r>
                        <a:rPr lang="ru-RU" sz="2000" b="0" kern="1200" spc="-5" baseline="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 автором метаданных , текста, ссылок</a:t>
                      </a:r>
                      <a:endParaRPr lang="ru-RU" sz="2000" b="0" kern="1200" spc="-5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Arial"/>
                      </a:endParaRPr>
                    </a:p>
                    <a:p>
                      <a:pPr algn="ctr"/>
                      <a:endParaRPr lang="ru-RU" sz="2000" b="0" kern="1200" spc="-5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Arial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Квитанцию  присылают сотрудники издательства на электронную почту</a:t>
                      </a:r>
                    </a:p>
                    <a:p>
                      <a:pPr algn="ctr"/>
                      <a:endParaRPr lang="ru-RU" sz="2000" b="0" kern="1200" spc="-5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Публикация на сайте журнала</a:t>
                      </a:r>
                    </a:p>
                    <a:p>
                      <a:pPr algn="ctr"/>
                      <a:endParaRPr lang="ru-RU" sz="2000" b="0" kern="1200" spc="-5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Arial"/>
                      </a:endParaRPr>
                    </a:p>
                    <a:p>
                      <a:pPr algn="ctr"/>
                      <a:r>
                        <a:rPr lang="ru-RU" sz="2000" b="0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Публикация </a:t>
                      </a:r>
                    </a:p>
                    <a:p>
                      <a:pPr algn="ctr"/>
                      <a:r>
                        <a:rPr lang="ru-RU" sz="2000" b="0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в РИНЦ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0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Передача договора в издательство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Корректировка при необходимости</a:t>
                      </a:r>
                    </a:p>
                    <a:p>
                      <a:pPr algn="ctr"/>
                      <a:endParaRPr lang="ru-RU" sz="2000" b="0" kern="1200" spc="-5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Arial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kern="1200" spc="-5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Arial"/>
                        </a:rPr>
                        <a:t>Выход печатного тиража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121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льцо 12">
            <a:extLst>
              <a:ext uri="{FF2B5EF4-FFF2-40B4-BE49-F238E27FC236}">
                <a16:creationId xmlns:a16="http://schemas.microsoft.com/office/drawing/2014/main" id="{A6C5C989-AD24-9E09-CD82-3F2A41ABE199}"/>
              </a:ext>
            </a:extLst>
          </p:cNvPr>
          <p:cNvSpPr/>
          <p:nvPr/>
        </p:nvSpPr>
        <p:spPr>
          <a:xfrm rot="475973">
            <a:off x="5810435" y="-6050"/>
            <a:ext cx="12763128" cy="12763128"/>
          </a:xfrm>
          <a:prstGeom prst="donut">
            <a:avLst/>
          </a:prstGeom>
          <a:gradFill flip="none" rotWithShape="1">
            <a:gsLst>
              <a:gs pos="0">
                <a:srgbClr val="59A696"/>
              </a:gs>
              <a:gs pos="100000">
                <a:srgbClr val="FFFFF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9" y="874554"/>
            <a:ext cx="7735482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3FA3"/>
                </a:solidFill>
                <a:latin typeface="Kinetika Medium" pitchFamily="2" charset="0"/>
                <a:ea typeface="+mn-ea"/>
                <a:cs typeface="+mn-cs"/>
              </a:rPr>
              <a:t>Типы статей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67185-7FD8-A033-4F6A-08485E45F398}"/>
              </a:ext>
            </a:extLst>
          </p:cNvPr>
          <p:cNvSpPr txBox="1"/>
          <p:nvPr/>
        </p:nvSpPr>
        <p:spPr>
          <a:xfrm>
            <a:off x="539624" y="1605825"/>
            <a:ext cx="10990470" cy="4570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Montserrat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Эмпирическая статья – представление результатов оригинального исследования.</a:t>
            </a:r>
          </a:p>
          <a:p>
            <a:endParaRPr lang="ru-RU" sz="1600" dirty="0">
              <a:latin typeface="Montserrat" charset="-52"/>
            </a:endParaRPr>
          </a:p>
          <a:p>
            <a:r>
              <a:rPr lang="ru-RU" sz="1600" dirty="0">
                <a:latin typeface="Montserrat" charset="-52"/>
              </a:rPr>
              <a:t>Структура текста статьи должна соответствовать стадиям проведенного исследования и содержать следующие </a:t>
            </a:r>
            <a:r>
              <a:rPr lang="ru-RU" sz="1600" b="1" dirty="0">
                <a:latin typeface="Montserrat" charset="-52"/>
              </a:rPr>
              <a:t>разделы:</a:t>
            </a:r>
          </a:p>
          <a:p>
            <a:endParaRPr lang="ru-RU" sz="1600" dirty="0">
              <a:latin typeface="Montserrat" charset="-52"/>
            </a:endParaRPr>
          </a:p>
          <a:p>
            <a:r>
              <a:rPr lang="ru-RU" sz="1600" b="1" dirty="0">
                <a:latin typeface="Montserrat" charset="-52"/>
              </a:rPr>
              <a:t>Введение</a:t>
            </a:r>
            <a:r>
              <a:rPr lang="ru-RU" sz="1600" dirty="0">
                <a:latin typeface="Montserrat" charset="-52"/>
              </a:rPr>
              <a:t> (актуальность, постановка проблемы и ее развитие, история вопроса, цель исследования, гипотеза исследования, предметная область исследования, методология исследования).</a:t>
            </a:r>
          </a:p>
          <a:p>
            <a:endParaRPr lang="ru-RU" sz="1600" dirty="0">
              <a:latin typeface="Montserrat" charset="-52"/>
            </a:endParaRPr>
          </a:p>
          <a:p>
            <a:r>
              <a:rPr lang="ru-RU" sz="1600" b="1" dirty="0">
                <a:latin typeface="Montserrat" charset="-52"/>
              </a:rPr>
              <a:t>Методика исследования </a:t>
            </a:r>
            <a:r>
              <a:rPr lang="ru-RU" sz="1600" dirty="0">
                <a:latin typeface="Montserrat" charset="-52"/>
              </a:rPr>
              <a:t>(процедура проведения; описание выборки: например, число участников, пол, возраст и другие характеристики; методы и методики с их описанием).</a:t>
            </a:r>
          </a:p>
          <a:p>
            <a:endParaRPr lang="ru-RU" sz="1600" dirty="0">
              <a:latin typeface="Montserrat" charset="-52"/>
            </a:endParaRPr>
          </a:p>
          <a:p>
            <a:pPr lvl="0"/>
            <a:r>
              <a:rPr lang="ru-RU" sz="1600" b="1" dirty="0">
                <a:latin typeface="Montserrat" charset="-52"/>
              </a:rPr>
              <a:t>Результаты эксперимента </a:t>
            </a:r>
            <a:r>
              <a:rPr lang="ru-RU" sz="1600" dirty="0">
                <a:latin typeface="Montserrat" charset="-52"/>
              </a:rPr>
              <a:t>(описание результатов (с таблицами и/или графиками); анализ результатов).</a:t>
            </a:r>
          </a:p>
          <a:p>
            <a:endParaRPr lang="ru-RU" sz="1600" dirty="0">
              <a:latin typeface="Montserrat" charset="-52"/>
            </a:endParaRPr>
          </a:p>
          <a:p>
            <a:r>
              <a:rPr lang="ru-RU" sz="1600" b="1" dirty="0">
                <a:latin typeface="Montserrat" charset="-52"/>
              </a:rPr>
              <a:t>Обсуждение результатов </a:t>
            </a:r>
            <a:r>
              <a:rPr lang="ru-RU" sz="1600" dirty="0">
                <a:latin typeface="Montserrat" charset="-52"/>
              </a:rPr>
              <a:t>(интерпретация результатов).</a:t>
            </a:r>
          </a:p>
          <a:p>
            <a:endParaRPr lang="ru-RU" sz="1600" dirty="0">
              <a:latin typeface="Montserrat" charset="-52"/>
            </a:endParaRPr>
          </a:p>
          <a:p>
            <a:r>
              <a:rPr lang="ru-RU" sz="1600" b="1" dirty="0">
                <a:latin typeface="Montserrat" charset="-52"/>
              </a:rPr>
              <a:t>Выводы</a:t>
            </a:r>
            <a:r>
              <a:rPr lang="ru-RU" sz="1600" dirty="0">
                <a:latin typeface="Montserrat" charset="-52"/>
              </a:rPr>
              <a:t> (значение для теории и практики).</a:t>
            </a:r>
          </a:p>
          <a:p>
            <a:pPr lvl="0" algn="just">
              <a:spcAft>
                <a:spcPts val="1200"/>
              </a:spcAft>
              <a:buClr>
                <a:srgbClr val="59A696"/>
              </a:buClr>
              <a:buSzPct val="120000"/>
              <a:tabLst>
                <a:tab pos="457200" algn="l"/>
              </a:tabLst>
            </a:pPr>
            <a:endParaRPr lang="ru-RU" sz="1900" dirty="0">
              <a:latin typeface="Kinetika" panose="000005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62CA30-8E01-2688-B05E-297E9B39A2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309922"/>
            <a:ext cx="1488582" cy="3672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DC6E2B-B5B0-60BA-44AE-F33912CC79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864" y="246951"/>
            <a:ext cx="1482230" cy="43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2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льцо 12">
            <a:extLst>
              <a:ext uri="{FF2B5EF4-FFF2-40B4-BE49-F238E27FC236}">
                <a16:creationId xmlns:a16="http://schemas.microsoft.com/office/drawing/2014/main" id="{A6C5C989-AD24-9E09-CD82-3F2A41ABE199}"/>
              </a:ext>
            </a:extLst>
          </p:cNvPr>
          <p:cNvSpPr/>
          <p:nvPr/>
        </p:nvSpPr>
        <p:spPr>
          <a:xfrm rot="475973">
            <a:off x="5810435" y="-6050"/>
            <a:ext cx="12763128" cy="12763128"/>
          </a:xfrm>
          <a:prstGeom prst="donut">
            <a:avLst/>
          </a:prstGeom>
          <a:gradFill flip="none" rotWithShape="1">
            <a:gsLst>
              <a:gs pos="0">
                <a:srgbClr val="59A696"/>
              </a:gs>
              <a:gs pos="100000">
                <a:srgbClr val="FFFFF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F6EA5C0-EBAD-47FC-A8E9-1ACC85A333AE}"/>
              </a:ext>
            </a:extLst>
          </p:cNvPr>
          <p:cNvSpPr txBox="1">
            <a:spLocks/>
          </p:cNvSpPr>
          <p:nvPr/>
        </p:nvSpPr>
        <p:spPr>
          <a:xfrm>
            <a:off x="515889" y="874554"/>
            <a:ext cx="7735482" cy="651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3FA3"/>
                </a:solidFill>
                <a:latin typeface="Kinetika Medium" pitchFamily="2" charset="0"/>
                <a:ea typeface="+mn-ea"/>
                <a:cs typeface="+mn-cs"/>
              </a:rPr>
              <a:t>Типы статей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67185-7FD8-A033-4F6A-08485E45F398}"/>
              </a:ext>
            </a:extLst>
          </p:cNvPr>
          <p:cNvSpPr txBox="1"/>
          <p:nvPr/>
        </p:nvSpPr>
        <p:spPr>
          <a:xfrm>
            <a:off x="539624" y="1605825"/>
            <a:ext cx="10990470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Montserrat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Тематическая  статья - описание конкретного случая, примера из практики, описание или результаты апробации новой методики. </a:t>
            </a:r>
          </a:p>
          <a:p>
            <a:endParaRPr lang="ru-RU" sz="1600" dirty="0">
              <a:latin typeface="Montserrat" charset="-52"/>
            </a:endParaRPr>
          </a:p>
          <a:p>
            <a:r>
              <a:rPr lang="ru-RU" sz="1600" dirty="0">
                <a:latin typeface="Montserrat" charset="-52"/>
              </a:rPr>
              <a:t>Структура текста статьи должна содержать следующие </a:t>
            </a:r>
            <a:r>
              <a:rPr lang="ru-RU" sz="1600" b="1" dirty="0">
                <a:latin typeface="Montserrat" charset="-52"/>
              </a:rPr>
              <a:t>разделы:</a:t>
            </a:r>
          </a:p>
          <a:p>
            <a:endParaRPr lang="ru-RU" sz="1600" dirty="0">
              <a:latin typeface="Montserrat" charset="-52"/>
            </a:endParaRPr>
          </a:p>
          <a:p>
            <a:r>
              <a:rPr lang="ru-RU" sz="1600" b="1" dirty="0">
                <a:latin typeface="Montserrat" charset="-52"/>
              </a:rPr>
              <a:t>Введение </a:t>
            </a:r>
            <a:r>
              <a:rPr lang="ru-RU" sz="1600" dirty="0">
                <a:latin typeface="Montserrat" charset="-52"/>
              </a:rPr>
              <a:t>(актуальность, постановка проблемы и ее развитие, история вопроса, цель исследования, гипотеза исследования, предметная область исследования, методология исследования).</a:t>
            </a:r>
          </a:p>
          <a:p>
            <a:endParaRPr lang="ru-RU" sz="1600" dirty="0">
              <a:latin typeface="Montserrat" charset="-52"/>
            </a:endParaRPr>
          </a:p>
          <a:p>
            <a:pPr lvl="0"/>
            <a:r>
              <a:rPr lang="ru-RU" sz="1600" b="1" dirty="0">
                <a:latin typeface="Montserrat" charset="-52"/>
              </a:rPr>
              <a:t>Полученные результаты  </a:t>
            </a:r>
            <a:r>
              <a:rPr lang="ru-RU" sz="1600" dirty="0">
                <a:latin typeface="Montserrat" charset="-52"/>
              </a:rPr>
              <a:t>(описание конкретного примера из практики и результатов (с таблицами и/или графиками); анализ результатов).</a:t>
            </a:r>
          </a:p>
          <a:p>
            <a:endParaRPr lang="ru-RU" sz="1600" dirty="0">
              <a:latin typeface="Montserrat" charset="-52"/>
            </a:endParaRPr>
          </a:p>
          <a:p>
            <a:r>
              <a:rPr lang="ru-RU" sz="1600" b="1" dirty="0">
                <a:latin typeface="Montserrat" charset="-52"/>
              </a:rPr>
              <a:t>Обсуждение результатов </a:t>
            </a:r>
            <a:r>
              <a:rPr lang="ru-RU" sz="1600" dirty="0">
                <a:latin typeface="Montserrat" charset="-52"/>
              </a:rPr>
              <a:t>(интерпретация результатов).</a:t>
            </a:r>
          </a:p>
          <a:p>
            <a:endParaRPr lang="ru-RU" sz="1600" dirty="0">
              <a:latin typeface="Montserrat" charset="-52"/>
            </a:endParaRPr>
          </a:p>
          <a:p>
            <a:r>
              <a:rPr lang="ru-RU" sz="1600" b="1" dirty="0">
                <a:latin typeface="Montserrat" charset="-52"/>
              </a:rPr>
              <a:t>Выводы</a:t>
            </a:r>
            <a:r>
              <a:rPr lang="ru-RU" sz="1600" dirty="0">
                <a:latin typeface="Montserrat" charset="-52"/>
              </a:rPr>
              <a:t> (значение для теории и практики).</a:t>
            </a:r>
          </a:p>
          <a:p>
            <a:pPr lvl="0" algn="just">
              <a:spcAft>
                <a:spcPts val="1200"/>
              </a:spcAft>
              <a:buClr>
                <a:srgbClr val="59A696"/>
              </a:buClr>
              <a:buSzPct val="120000"/>
              <a:tabLst>
                <a:tab pos="457200" algn="l"/>
              </a:tabLst>
            </a:pPr>
            <a:endParaRPr lang="ru-RU" sz="1900" dirty="0">
              <a:latin typeface="Kinetika" panose="000005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62CA30-8E01-2688-B05E-297E9B39A2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309922"/>
            <a:ext cx="1488582" cy="3672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DC6E2B-B5B0-60BA-44AE-F33912CC79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864" y="246951"/>
            <a:ext cx="1482230" cy="43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7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5118</TotalTime>
  <Words>2822</Words>
  <Application>Microsoft Office PowerPoint</Application>
  <PresentationFormat>Широкоэкранный</PresentationFormat>
  <Paragraphs>549</Paragraphs>
  <Slides>34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Kinetika</vt:lpstr>
      <vt:lpstr>Kinetika Medium</vt:lpstr>
      <vt:lpstr>Montserrat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Ценность данных в цифровую эпоху</dc:title>
  <dc:creator>Александра Смыслова</dc:creator>
  <cp:lastModifiedBy>Макеева Анастасия Игоревна</cp:lastModifiedBy>
  <cp:revision>255</cp:revision>
  <dcterms:created xsi:type="dcterms:W3CDTF">2022-06-14T06:34:37Z</dcterms:created>
  <dcterms:modified xsi:type="dcterms:W3CDTF">2025-06-04T13:27:35Z</dcterms:modified>
</cp:coreProperties>
</file>