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956" r:id="rId2"/>
    <p:sldId id="266" r:id="rId3"/>
    <p:sldId id="299" r:id="rId4"/>
    <p:sldId id="323" r:id="rId5"/>
    <p:sldId id="350" r:id="rId6"/>
    <p:sldId id="351" r:id="rId7"/>
    <p:sldId id="336" r:id="rId8"/>
    <p:sldId id="339" r:id="rId9"/>
    <p:sldId id="959" r:id="rId10"/>
    <p:sldId id="957" r:id="rId11"/>
    <p:sldId id="262" r:id="rId12"/>
    <p:sldId id="333" r:id="rId13"/>
    <p:sldId id="719" r:id="rId14"/>
    <p:sldId id="263" r:id="rId15"/>
    <p:sldId id="731" r:id="rId16"/>
    <p:sldId id="777" r:id="rId17"/>
    <p:sldId id="321" r:id="rId18"/>
    <p:sldId id="322" r:id="rId19"/>
    <p:sldId id="958" r:id="rId20"/>
    <p:sldId id="946" r:id="rId21"/>
    <p:sldId id="324" r:id="rId22"/>
    <p:sldId id="347" r:id="rId23"/>
    <p:sldId id="326" r:id="rId24"/>
    <p:sldId id="348" r:id="rId25"/>
    <p:sldId id="344" r:id="rId26"/>
    <p:sldId id="352" r:id="rId27"/>
    <p:sldId id="353" r:id="rId28"/>
    <p:sldId id="345" r:id="rId29"/>
    <p:sldId id="328" r:id="rId30"/>
    <p:sldId id="327" r:id="rId31"/>
    <p:sldId id="354" r:id="rId32"/>
    <p:sldId id="325" r:id="rId33"/>
    <p:sldId id="329" r:id="rId34"/>
    <p:sldId id="346" r:id="rId35"/>
    <p:sldId id="330" r:id="rId36"/>
    <p:sldId id="331" r:id="rId37"/>
    <p:sldId id="335" r:id="rId38"/>
    <p:sldId id="715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9A696"/>
    <a:srgbClr val="76CBFA"/>
    <a:srgbClr val="202849"/>
    <a:srgbClr val="202749"/>
    <a:srgbClr val="1188B4"/>
    <a:srgbClr val="E3422B"/>
    <a:srgbClr val="212849"/>
    <a:srgbClr val="15D6C9"/>
    <a:srgbClr val="E34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8" autoAdjust="0"/>
    <p:restoredTop sz="94830" autoAdjust="0"/>
  </p:normalViewPr>
  <p:slideViewPr>
    <p:cSldViewPr>
      <p:cViewPr varScale="1">
        <p:scale>
          <a:sx n="101" d="100"/>
          <a:sy n="101" d="100"/>
        </p:scale>
        <p:origin x="168" y="552"/>
      </p:cViewPr>
      <p:guideLst>
        <p:guide orient="horz" pos="2160"/>
        <p:guide pos="3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3F0D8-0760-432C-AF65-323392374EE6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3E494-A76F-4141-9A35-F237B3EA2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7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543F0-EA9D-284B-8CB2-5D71648AD19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267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80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ИЛИ слайд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3E494-A76F-4141-9A35-F237B3EA23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119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2520950"/>
            <a:ext cx="3646488" cy="2051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Адресная презентация произведений авторов постоянно проводится в учебных организациях и на отраслевых мероприятиях, а сами вторы приглашаются чтобы лично участвовать в продвижении своих произведений.</a:t>
            </a:r>
          </a:p>
          <a:p>
            <a:r>
              <a:rPr lang="ru-RU" dirty="0"/>
              <a:t>Организуются тематические выставки печатной продукции издательского холдинга ИНФРА-М, на местах распространяются тематические каталоги.  А также оказывается помощь в проведении виртуальных выставок.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3E494-A76F-4141-9A35-F237B3EA23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935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250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07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86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807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86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55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43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48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62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41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42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42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8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868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23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624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6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169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14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8544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457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88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389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6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54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9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04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58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09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6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8094-3A05-5B08-1A20-8FBE3DAF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698C23-69DE-2AF5-EE8C-F92E0C73F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99E20-7A69-E2AD-BA88-118394D1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AC19A3-9772-267A-AAC3-6263B4A7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170619-597E-AC49-ADCC-73292967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43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D017F-2A51-DD5E-861C-4A920986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BBE200-8056-134C-0651-85659530C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C917F-860A-1987-1C54-D9031AB6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86BA9-778C-F441-FFF2-6169B8EE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7F8F09-16AF-3A01-9A1C-50FD7AE0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5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6D4BD0-BFDF-09BE-1864-A3D232C99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88A4AF-35BA-20CB-1EB5-E79BB8E38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DE27F-4F32-F47C-6475-92184D1E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885DE-8777-88CC-6994-BFB2EDFA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209394-0DB6-E96F-127D-BB9CB4B2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03108-2510-8094-B93C-00B27EDD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E5F3D-E1AD-C1A4-48B1-F4FF92E7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F814C6-169B-6A9B-86E7-7833ABD9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7B990-6CF6-4F86-8BE9-5DFAFFD5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7393B0-931B-F598-AD21-3203F7B9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5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6EB5A-14CA-0211-E384-728BE360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5826DF-B645-4EC4-AD6C-8173F3A95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CE1AB-08B8-3353-BF40-1EC63BD0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AE4E8-354E-A8C6-A59E-DD502A92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9BE2FE-EB52-D37C-E508-D96855CC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94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05907-5460-2D0A-2B8A-673D06E7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C7113-A6C4-C060-CF7D-3ABF25383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A3ABE-6C1F-AA22-ACAA-00D3C805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0E485A-E4AE-86C4-DF5D-481BBA9B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74DE0-07B7-F99F-94B9-2342EF16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8C1DFC-DDD7-36AC-869E-7B36069A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0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EB8AC-9105-A918-EFCF-818DF56A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03ECAB-30D4-1C9B-A717-756B29826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FCEA02-2A6F-70A9-8615-316D7262B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9405E2-8B1C-D0CE-AF34-CB7FB2EF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ED958E-A90F-5C04-2CD9-04168C070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E17893-1226-1761-3500-C4478EC0B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5F0EF1-D5F0-B4DB-9E1F-4E9FF645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127663-462F-5AE0-EF4B-D7175A65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3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5B7A2-40B1-44C9-2E4D-02F95955B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AA34A6-A7CC-C074-E957-FAD84EB9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3C77C1-8FE8-64EC-EEDF-6859214E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BC6EB6-02B8-CE8E-9A3E-30E7CCE2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98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70B6A8-C64F-63C9-BBD6-F4D58C36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1661A1-EAB1-152D-597E-508DBE8E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DAC74-DCC9-FDA9-3C6A-250AE035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40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671C7-F780-2905-C747-CE05DE2A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877FC-5469-4BA3-F00A-2D2AB9F0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C849FE-2FA2-EC6B-2058-C77A91CEA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379AB-6561-F8E6-2726-8D10EFC2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DF0E6F-705B-CDCF-DB7F-B42B3EF9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5BC8DE-D368-6C72-86EC-C0C1DB02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80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02AF0-C2F9-52F2-A6EF-A35A8A75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1100C3-BCF2-9910-2B03-DFF7A0FC2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260E0C-D112-3F3E-7AB1-B1E06654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EE7BC-4B14-A747-7A2C-E8EDC222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9A856A-BC83-8795-9D2B-5934C3F1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6606A3-15E3-25AA-C9E8-D831F1D1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77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1DF0A-251A-AD91-ADF1-6E3019CD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F9290D-4641-DA5F-8E32-086D4D3E0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459C7-CB47-203B-6966-45A8C0BA8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6F0D3-0FFE-4126-9820-F11EA83ADEE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4A150-D370-4F12-3981-41E10E32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E74A4-928D-1C61-8D99-E667159E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0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0.png"/><Relationship Id="rId7" Type="http://schemas.openxmlformats.org/officeDocument/2006/relationships/hyperlink" Target="https://infra-m.ru/opinions/ne_boyatsya_prevrashchat_fantazii_v_teoriyu_i_praktiku_intervyu_s_prizerom_akademusa_ivanyuzhenko_an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znanium.com/catalog/authors/dvoranskov-ivan-vladimirovic" TargetMode="External"/><Relationship Id="rId5" Type="http://schemas.openxmlformats.org/officeDocument/2006/relationships/hyperlink" Target="https://znanium.com/catalog/document?id=420941" TargetMode="External"/><Relationship Id="rId4" Type="http://schemas.openxmlformats.org/officeDocument/2006/relationships/hyperlink" Target="https://www.youtube.com/playlist?list=PLi2KS7pzBHJWWlAzWKArbESwBKwX6gpKI" TargetMode="Externa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png"/><Relationship Id="rId3" Type="http://schemas.openxmlformats.org/officeDocument/2006/relationships/image" Target="../media/image31.jpg"/><Relationship Id="rId7" Type="http://schemas.openxmlformats.org/officeDocument/2006/relationships/image" Target="../media/image34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sv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A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наука для детей - 54 фото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38A58E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 algn="ctr" defTabSz="895350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003CD-B178-03EF-37D8-75B67F87DAE3}"/>
              </a:ext>
            </a:extLst>
          </p:cNvPr>
          <p:cNvSpPr txBox="1"/>
          <p:nvPr/>
        </p:nvSpPr>
        <p:spPr>
          <a:xfrm>
            <a:off x="575932" y="4589500"/>
            <a:ext cx="76803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Kinetika Medium" pitchFamily="2" charset="0"/>
              </a:rPr>
              <a:t>Спикер: </a:t>
            </a:r>
          </a:p>
          <a:p>
            <a:r>
              <a:rPr lang="ru-RU" sz="2200" b="1" dirty="0">
                <a:solidFill>
                  <a:schemeClr val="bg1"/>
                </a:solidFill>
                <a:latin typeface="Kinetika Medium" pitchFamily="2" charset="0"/>
              </a:rPr>
              <a:t>Чистякова Анастасия Игоревна</a:t>
            </a:r>
          </a:p>
          <a:p>
            <a:r>
              <a:rPr lang="ru-RU" sz="2200" dirty="0">
                <a:solidFill>
                  <a:schemeClr val="bg1"/>
                </a:solidFill>
                <a:latin typeface="Kinetika Medium" pitchFamily="2" charset="0"/>
              </a:rPr>
              <a:t>Руководитель издательских проектов НИЦ ИНФРА-М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96839-B708-A6A0-94AE-DDA1731AFDC6}"/>
              </a:ext>
            </a:extLst>
          </p:cNvPr>
          <p:cNvSpPr txBox="1"/>
          <p:nvPr/>
        </p:nvSpPr>
        <p:spPr>
          <a:xfrm>
            <a:off x="5263478" y="6289101"/>
            <a:ext cx="200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Kinetika Medium" panose="00000600000000000000"/>
              </a:rPr>
              <a:t>17 октября 2024 г.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8E985-13C9-74B2-CF06-861CEFFB528C}"/>
              </a:ext>
            </a:extLst>
          </p:cNvPr>
          <p:cNvSpPr txBox="1"/>
          <p:nvPr/>
        </p:nvSpPr>
        <p:spPr>
          <a:xfrm>
            <a:off x="541851" y="1412776"/>
            <a:ext cx="11450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Возможности НИЦ ИНФРА-М </a:t>
            </a:r>
            <a:br>
              <a:rPr lang="ru-RU" sz="48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</a:br>
            <a:r>
              <a:rPr lang="ru-RU" sz="48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для повышения публикационной активности преподавателя </a:t>
            </a:r>
            <a:br>
              <a:rPr lang="ru-RU" sz="48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</a:br>
            <a:r>
              <a:rPr lang="ru-RU" sz="48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учебного заведения</a:t>
            </a:r>
            <a:endParaRPr lang="ru-RU" sz="4800" b="1" i="1" dirty="0">
              <a:solidFill>
                <a:schemeClr val="bg1"/>
              </a:solidFill>
              <a:latin typeface="Kinetika Medium" panose="00000600000000000000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15FAD2-F6FF-7914-8F14-FE4F9303D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4F3C53-13C4-F009-D448-BC05324A90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7638A1-2E45-CA1B-8B78-9FF4CD397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301" y="382309"/>
            <a:ext cx="1881398" cy="3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2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наука для детей - 54 фото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EE1C5-C3C9-D770-94EA-9B97C70CE0C5}"/>
              </a:ext>
            </a:extLst>
          </p:cNvPr>
          <p:cNvSpPr txBox="1"/>
          <p:nvPr/>
        </p:nvSpPr>
        <p:spPr>
          <a:xfrm>
            <a:off x="537984" y="2551837"/>
            <a:ext cx="9746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Продвижение авторских публикаций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D03D0-5C97-9DDE-FFDF-E4394F8C0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A0BAC-BF55-CA23-AB1E-B8E4C07512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23E859-B2E4-528E-38E5-52B7A58BA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5245" y="2033123"/>
            <a:ext cx="2184847" cy="27917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DFDE5B-E1D1-918F-65F1-E1D57B0F5B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301" y="382309"/>
            <a:ext cx="1881398" cy="3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02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9C22DF7-6C60-4487-B597-BDA6B7AFEEEF}"/>
              </a:ext>
            </a:extLst>
          </p:cNvPr>
          <p:cNvGrpSpPr/>
          <p:nvPr/>
        </p:nvGrpSpPr>
        <p:grpSpPr>
          <a:xfrm>
            <a:off x="-1828185" y="3660822"/>
            <a:ext cx="4798771" cy="1140955"/>
            <a:chOff x="-1828185" y="3638661"/>
            <a:chExt cx="4798771" cy="114095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62E3668C-8996-443B-8AEF-FAB23F9FDA33}"/>
                </a:ext>
              </a:extLst>
            </p:cNvPr>
            <p:cNvSpPr/>
            <p:nvPr/>
          </p:nvSpPr>
          <p:spPr>
            <a:xfrm flipH="1">
              <a:off x="-1828185" y="3638661"/>
              <a:ext cx="4798771" cy="114095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8A58E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8E3F52FC-C83F-4B9A-B3F1-33F341EBB5B3}"/>
                </a:ext>
              </a:extLst>
            </p:cNvPr>
            <p:cNvSpPr/>
            <p:nvPr/>
          </p:nvSpPr>
          <p:spPr>
            <a:xfrm>
              <a:off x="1615661" y="3777920"/>
              <a:ext cx="709537" cy="669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C79968-6166-4234-88FD-D24D4C666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80450" y="3789664"/>
              <a:ext cx="948986" cy="947008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4591593-9363-4B8C-829B-BD3BABC278F4}"/>
              </a:ext>
            </a:extLst>
          </p:cNvPr>
          <p:cNvGrpSpPr/>
          <p:nvPr/>
        </p:nvGrpSpPr>
        <p:grpSpPr>
          <a:xfrm>
            <a:off x="-1828185" y="5311077"/>
            <a:ext cx="4798771" cy="1140955"/>
            <a:chOff x="-1828185" y="5311078"/>
            <a:chExt cx="4798771" cy="1140955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4373F3A-104B-4F4F-863F-B33CF705B8C9}"/>
                </a:ext>
              </a:extLst>
            </p:cNvPr>
            <p:cNvSpPr/>
            <p:nvPr/>
          </p:nvSpPr>
          <p:spPr>
            <a:xfrm flipH="1">
              <a:off x="-1828185" y="5311078"/>
              <a:ext cx="4798771" cy="114095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8A58E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BEBFBBA9-477A-4FC4-8C2D-31AA538FC192}"/>
                </a:ext>
              </a:extLst>
            </p:cNvPr>
            <p:cNvSpPr/>
            <p:nvPr/>
          </p:nvSpPr>
          <p:spPr>
            <a:xfrm>
              <a:off x="1599580" y="5449401"/>
              <a:ext cx="708986" cy="66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25F6ACA-4212-4F0A-9400-A0D7D799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450" y="5460650"/>
              <a:ext cx="918272" cy="918272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B3DDEA9-8BE1-4CF9-86FE-AD07AF2AA0D5}"/>
              </a:ext>
            </a:extLst>
          </p:cNvPr>
          <p:cNvGrpSpPr/>
          <p:nvPr/>
        </p:nvGrpSpPr>
        <p:grpSpPr>
          <a:xfrm>
            <a:off x="-1828184" y="1991748"/>
            <a:ext cx="4798771" cy="1140955"/>
            <a:chOff x="-1828184" y="2001537"/>
            <a:chExt cx="4798771" cy="114095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68EF9CFB-6F0C-43F3-B32E-62D108957DCF}"/>
                </a:ext>
              </a:extLst>
            </p:cNvPr>
            <p:cNvSpPr/>
            <p:nvPr/>
          </p:nvSpPr>
          <p:spPr>
            <a:xfrm flipH="1">
              <a:off x="-1828184" y="2001537"/>
              <a:ext cx="4798771" cy="114095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8A58E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62A9B680-BD7E-4D11-9A68-9D3AD73BC0A0}"/>
                </a:ext>
              </a:extLst>
            </p:cNvPr>
            <p:cNvSpPr/>
            <p:nvPr/>
          </p:nvSpPr>
          <p:spPr>
            <a:xfrm>
              <a:off x="1613225" y="2208124"/>
              <a:ext cx="683360" cy="645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1E78A4B-736B-4908-9950-6F7DA0119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653" y="2129614"/>
              <a:ext cx="912069" cy="91206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1D807DC-628A-7DFB-9D65-2286E9EEB787}"/>
              </a:ext>
            </a:extLst>
          </p:cNvPr>
          <p:cNvSpPr txBox="1"/>
          <p:nvPr/>
        </p:nvSpPr>
        <p:spPr>
          <a:xfrm>
            <a:off x="438001" y="1111642"/>
            <a:ext cx="11315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</a:rPr>
              <a:t>Возможности продвижения авторов вместе с ИНФРА-М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26DCB1-303F-44B0-BE9A-8B56C24F0F98}"/>
              </a:ext>
            </a:extLst>
          </p:cNvPr>
          <p:cNvSpPr txBox="1"/>
          <p:nvPr/>
        </p:nvSpPr>
        <p:spPr>
          <a:xfrm>
            <a:off x="3105797" y="3643238"/>
            <a:ext cx="485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8A58E"/>
                </a:solidFill>
                <a:latin typeface="Kinetika Medium" pitchFamily="2" charset="0"/>
              </a:rPr>
              <a:t>Публикации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340341-47C9-4270-82A5-DEA7A371C88F}"/>
              </a:ext>
            </a:extLst>
          </p:cNvPr>
          <p:cNvSpPr txBox="1"/>
          <p:nvPr/>
        </p:nvSpPr>
        <p:spPr>
          <a:xfrm>
            <a:off x="3105796" y="4113500"/>
            <a:ext cx="8648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Размещаем Интервью на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наших сайтах: infra-m.ru,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znanium.com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.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Дополнительно продвигаем анонсы публикаций в социальных сетях (ВК, Одноклассники,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Телеграм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064ABF-A4B4-4F20-A1DB-D306CADB0BEE}"/>
              </a:ext>
            </a:extLst>
          </p:cNvPr>
          <p:cNvSpPr txBox="1"/>
          <p:nvPr/>
        </p:nvSpPr>
        <p:spPr>
          <a:xfrm>
            <a:off x="3105797" y="5182930"/>
            <a:ext cx="485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8A58E"/>
                </a:solidFill>
                <a:latin typeface="Kinetika Medium" pitchFamily="2" charset="0"/>
              </a:rPr>
              <a:t>Интервью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603F-54CE-4288-AF7B-CBB635F4D745}"/>
              </a:ext>
            </a:extLst>
          </p:cNvPr>
          <p:cNvSpPr txBox="1"/>
          <p:nvPr/>
        </p:nvSpPr>
        <p:spPr>
          <a:xfrm>
            <a:off x="3105797" y="5644595"/>
            <a:ext cx="8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Представляем экспертное мнение в формате интервью на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YouTube,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в наших социальных сетях и на сайте. Интервью публикуется как в формате полного тематического интервью, так и формате экспресс-обзора.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F68ED0-4C31-4803-A808-2A5A6BCD3931}"/>
              </a:ext>
            </a:extLst>
          </p:cNvPr>
          <p:cNvSpPr txBox="1"/>
          <p:nvPr/>
        </p:nvSpPr>
        <p:spPr>
          <a:xfrm>
            <a:off x="3105797" y="1840041"/>
            <a:ext cx="485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8A58E"/>
                </a:solidFill>
                <a:latin typeface="Kinetika Medium" pitchFamily="2" charset="0"/>
              </a:rPr>
              <a:t>Конкурсы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9BAC9E-700C-435E-9B48-7DE2FD52A583}"/>
              </a:ext>
            </a:extLst>
          </p:cNvPr>
          <p:cNvSpPr txBox="1"/>
          <p:nvPr/>
        </p:nvSpPr>
        <p:spPr>
          <a:xfrm>
            <a:off x="3105797" y="2301706"/>
            <a:ext cx="8648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Предоставляем возможность участвовать в конкурсах для авторов, дополнительно продвигаем авторов-победителей, анонсируя книги на всех наших площадках, включая книги в персональные подборки для библиотекарей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8CA4AE-B6A6-F82E-0024-15E01E52F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E868AB-36D2-E05D-78D9-D43003DDB3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64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Кольцо 5">
            <a:extLst>
              <a:ext uri="{FF2B5EF4-FFF2-40B4-BE49-F238E27FC236}">
                <a16:creationId xmlns:a16="http://schemas.microsoft.com/office/drawing/2014/main" id="{7F3CBB72-01E6-4E89-8F75-74B4DB49F3A9}"/>
              </a:ext>
            </a:extLst>
          </p:cNvPr>
          <p:cNvSpPr/>
          <p:nvPr/>
        </p:nvSpPr>
        <p:spPr>
          <a:xfrm rot="5400000">
            <a:off x="-3553487" y="1910078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9F231EB-BD3F-47A0-A778-265DF3CEF611}"/>
              </a:ext>
            </a:extLst>
          </p:cNvPr>
          <p:cNvGrpSpPr/>
          <p:nvPr/>
        </p:nvGrpSpPr>
        <p:grpSpPr>
          <a:xfrm>
            <a:off x="663402" y="5323450"/>
            <a:ext cx="13334126" cy="1165023"/>
            <a:chOff x="663402" y="5323450"/>
            <a:chExt cx="13334126" cy="116502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1AAD8-A12B-4348-8614-A308A70A08B3}"/>
                </a:ext>
              </a:extLst>
            </p:cNvPr>
            <p:cNvSpPr txBox="1"/>
            <p:nvPr/>
          </p:nvSpPr>
          <p:spPr>
            <a:xfrm>
              <a:off x="663402" y="5444296"/>
              <a:ext cx="76233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Kinetika Medium" pitchFamily="2" charset="0"/>
                </a:defRPr>
              </a:lvl1pPr>
            </a:lstStyle>
            <a:p>
              <a:r>
                <a:rPr lang="ru-RU" sz="1800" dirty="0"/>
                <a:t>«</a:t>
              </a:r>
              <a:r>
                <a:rPr lang="ru-RU" sz="1800" dirty="0" err="1"/>
                <a:t>PROзнание</a:t>
              </a:r>
              <a:r>
                <a:rPr lang="ru-RU" sz="1800" dirty="0"/>
                <a:t>» - ежегодный международный конкурс. Отмечает наиболее востребованные и успешные издания холдинга ИНФРА-М.</a:t>
              </a: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8B1C8198-689D-4ADF-AB2C-B4326306F3E3}"/>
                </a:ext>
              </a:extLst>
            </p:cNvPr>
            <p:cNvGrpSpPr/>
            <p:nvPr/>
          </p:nvGrpSpPr>
          <p:grpSpPr>
            <a:xfrm>
              <a:off x="8664526" y="5323450"/>
              <a:ext cx="5333002" cy="1165023"/>
              <a:chOff x="8664526" y="5323450"/>
              <a:chExt cx="5333002" cy="1165023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3B7FA43A-C433-457F-913E-BA6B32DF4AD9}"/>
                  </a:ext>
                </a:extLst>
              </p:cNvPr>
              <p:cNvSpPr/>
              <p:nvPr/>
            </p:nvSpPr>
            <p:spPr>
              <a:xfrm>
                <a:off x="8664526" y="5323450"/>
                <a:ext cx="5333002" cy="116502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38A58E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FA014EFD-4952-4FA3-9A2D-5F9992509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GlowEdges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5627" y="5706652"/>
                <a:ext cx="2192971" cy="398618"/>
              </a:xfrm>
              <a:prstGeom prst="rect">
                <a:avLst/>
              </a:prstGeom>
            </p:spPr>
          </p:pic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C3E84ED-B90A-488D-8536-4D72DE2701DB}"/>
              </a:ext>
            </a:extLst>
          </p:cNvPr>
          <p:cNvGrpSpPr/>
          <p:nvPr/>
        </p:nvGrpSpPr>
        <p:grpSpPr>
          <a:xfrm>
            <a:off x="663401" y="3641523"/>
            <a:ext cx="13334127" cy="1200329"/>
            <a:chOff x="663401" y="3641523"/>
            <a:chExt cx="13334127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C4D109-82F8-4349-9204-CFE45E3B4351}"/>
                </a:ext>
              </a:extLst>
            </p:cNvPr>
            <p:cNvSpPr txBox="1"/>
            <p:nvPr/>
          </p:nvSpPr>
          <p:spPr>
            <a:xfrm>
              <a:off x="663401" y="3641523"/>
              <a:ext cx="77566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Kinetika Medium" pitchFamily="2" charset="0"/>
                </a:defRPr>
              </a:lvl1pPr>
            </a:lstStyle>
            <a:p>
              <a:r>
                <a:rPr lang="ru-RU" sz="1800" dirty="0"/>
                <a:t>«Профессиональное образование» - ежегодный конкурс. На конкурс могут быть представлены ранее не издававшиеся в издательском холдинге ИНФРА-М учебники и учебные пособия для среднего профессионального образования. </a:t>
              </a: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CD23726-7432-4DB6-9305-0999354A7AED}"/>
                </a:ext>
              </a:extLst>
            </p:cNvPr>
            <p:cNvGrpSpPr/>
            <p:nvPr/>
          </p:nvGrpSpPr>
          <p:grpSpPr>
            <a:xfrm>
              <a:off x="8664526" y="3659176"/>
              <a:ext cx="5333002" cy="1165023"/>
              <a:chOff x="8664526" y="3685865"/>
              <a:chExt cx="5333002" cy="1165023"/>
            </a:xfrm>
          </p:grpSpPr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55701713-79C0-4BA8-94AE-8E03AEF2DF5A}"/>
                  </a:ext>
                </a:extLst>
              </p:cNvPr>
              <p:cNvSpPr/>
              <p:nvPr/>
            </p:nvSpPr>
            <p:spPr>
              <a:xfrm>
                <a:off x="8664526" y="3685865"/>
                <a:ext cx="5333002" cy="116502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38A58E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50A4B89C-8060-4AF6-A123-17B6148A4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owEdges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6961" y="3968223"/>
                <a:ext cx="2311637" cy="600306"/>
              </a:xfrm>
              <a:prstGeom prst="rect">
                <a:avLst/>
              </a:prstGeom>
            </p:spPr>
          </p:pic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88F3A61-BDBB-49CA-8025-AF677B048CBB}"/>
              </a:ext>
            </a:extLst>
          </p:cNvPr>
          <p:cNvSpPr txBox="1"/>
          <p:nvPr/>
        </p:nvSpPr>
        <p:spPr>
          <a:xfrm>
            <a:off x="571202" y="1122192"/>
            <a:ext cx="9381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</a:rPr>
              <a:t>Конкурсы для авторов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9DCA8E-FAD9-485A-8570-3B4159032D4E}"/>
              </a:ext>
            </a:extLst>
          </p:cNvPr>
          <p:cNvGrpSpPr/>
          <p:nvPr/>
        </p:nvGrpSpPr>
        <p:grpSpPr>
          <a:xfrm>
            <a:off x="663402" y="2067446"/>
            <a:ext cx="13334126" cy="1200329"/>
            <a:chOff x="663402" y="2067446"/>
            <a:chExt cx="13334126" cy="12003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CEA052-80BA-48F9-9073-5F6D2DE3FBC8}"/>
                </a:ext>
              </a:extLst>
            </p:cNvPr>
            <p:cNvSpPr txBox="1"/>
            <p:nvPr/>
          </p:nvSpPr>
          <p:spPr>
            <a:xfrm>
              <a:off x="663402" y="2067446"/>
              <a:ext cx="80034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Kinetika Medium" pitchFamily="2" charset="0"/>
                </a:defRPr>
              </a:lvl1pPr>
            </a:lstStyle>
            <a:p>
              <a:r>
                <a:rPr lang="ru-RU" sz="1800" dirty="0"/>
                <a:t>«</a:t>
              </a:r>
              <a:r>
                <a:rPr lang="ru-RU" sz="1800" dirty="0" err="1"/>
                <a:t>Академус</a:t>
              </a:r>
              <a:r>
                <a:rPr lang="ru-RU" sz="1800" dirty="0"/>
                <a:t>» - ежегодный международный конкурс. На конкурс могут быть представлены ранее не издававшиеся в издательском холдинге ИНФРА-М учебники, учебные и учебно-практические пособия, словари и монографии.</a:t>
              </a: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3DEC1E8-5A12-45B2-AF81-EA2DB54419A1}"/>
                </a:ext>
              </a:extLst>
            </p:cNvPr>
            <p:cNvGrpSpPr/>
            <p:nvPr/>
          </p:nvGrpSpPr>
          <p:grpSpPr>
            <a:xfrm>
              <a:off x="8664526" y="2084410"/>
              <a:ext cx="5333002" cy="1166400"/>
              <a:chOff x="8664526" y="1976466"/>
              <a:chExt cx="5333002" cy="1166400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B0CDB51B-927F-4983-BFEE-05F6F21A1433}"/>
                  </a:ext>
                </a:extLst>
              </p:cNvPr>
              <p:cNvSpPr/>
              <p:nvPr/>
            </p:nvSpPr>
            <p:spPr>
              <a:xfrm>
                <a:off x="8664526" y="1976466"/>
                <a:ext cx="5333002" cy="11664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38A58E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87199AD5-4678-4881-81F4-9F3D49870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GlowEdges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79843" y="2251874"/>
                <a:ext cx="2522228" cy="615583"/>
              </a:xfrm>
              <a:prstGeom prst="rect">
                <a:avLst/>
              </a:prstGeom>
            </p:spPr>
          </p:pic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E03CDF-5BC2-E3DC-329C-172967F346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2F1A4B-3A03-E71D-1316-F059EDAD69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Фон наука для детей - 54 фото">
            <a:extLst>
              <a:ext uri="{FF2B5EF4-FFF2-40B4-BE49-F238E27FC236}">
                <a16:creationId xmlns:a16="http://schemas.microsoft.com/office/drawing/2014/main" id="{ABC50AAA-79CB-44B0-83DE-05F35D5D3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7220" r="880" b="52728"/>
          <a:stretch/>
        </p:blipFill>
        <p:spPr bwMode="auto">
          <a:xfrm>
            <a:off x="0" y="0"/>
            <a:ext cx="12192000" cy="279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755F0F7-608E-4607-B786-F45C501BA360}"/>
              </a:ext>
            </a:extLst>
          </p:cNvPr>
          <p:cNvSpPr/>
          <p:nvPr/>
        </p:nvSpPr>
        <p:spPr>
          <a:xfrm>
            <a:off x="0" y="0"/>
            <a:ext cx="12192000" cy="2810138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2F498-8485-E566-FF4F-9E832C8205BC}"/>
              </a:ext>
            </a:extLst>
          </p:cNvPr>
          <p:cNvSpPr txBox="1"/>
          <p:nvPr/>
        </p:nvSpPr>
        <p:spPr>
          <a:xfrm>
            <a:off x="571202" y="1106270"/>
            <a:ext cx="10180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Kinetika Medium" pitchFamily="2" charset="0"/>
              </a:rPr>
              <a:t>Публикации на сайте и в социальных сетях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DB356-DD4D-E13B-4095-62602DBBC583}"/>
              </a:ext>
            </a:extLst>
          </p:cNvPr>
          <p:cNvSpPr txBox="1"/>
          <p:nvPr/>
        </p:nvSpPr>
        <p:spPr>
          <a:xfrm>
            <a:off x="571202" y="1744614"/>
            <a:ext cx="10868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Рассказываем о наших авторах во всех соцсетях, ведем авторский профиль на сайте </a:t>
            </a:r>
            <a:r>
              <a:rPr lang="en-US" dirty="0">
                <a:solidFill>
                  <a:schemeClr val="bg1"/>
                </a:solidFill>
              </a:rPr>
              <a:t>ZNANIUM</a:t>
            </a:r>
            <a:r>
              <a:rPr lang="ru-RU" dirty="0">
                <a:solidFill>
                  <a:schemeClr val="bg1"/>
                </a:solidFill>
              </a:rPr>
              <a:t> и размещаем интервью на сайте ИНФРА-М! 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BCB50A6-49B1-4558-A410-BFABD80D366C}"/>
              </a:ext>
            </a:extLst>
          </p:cNvPr>
          <p:cNvGrpSpPr/>
          <p:nvPr/>
        </p:nvGrpSpPr>
        <p:grpSpPr>
          <a:xfrm>
            <a:off x="8099520" y="2994431"/>
            <a:ext cx="3284839" cy="3413473"/>
            <a:chOff x="8000580" y="2533111"/>
            <a:chExt cx="3284839" cy="341347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86DCCE-0722-4C02-97D1-E27C8074856C}"/>
                </a:ext>
              </a:extLst>
            </p:cNvPr>
            <p:cNvSpPr txBox="1"/>
            <p:nvPr/>
          </p:nvSpPr>
          <p:spPr>
            <a:xfrm>
              <a:off x="8815626" y="2533111"/>
              <a:ext cx="16547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38A58E"/>
                  </a:solidFill>
                </a:rPr>
                <a:t>Соцсети</a:t>
              </a: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EF6AA3C4-2FA0-46D7-B695-8069EF2F4A02}"/>
                </a:ext>
              </a:extLst>
            </p:cNvPr>
            <p:cNvGrpSpPr/>
            <p:nvPr/>
          </p:nvGrpSpPr>
          <p:grpSpPr>
            <a:xfrm>
              <a:off x="8000580" y="3021335"/>
              <a:ext cx="3284839" cy="2925249"/>
              <a:chOff x="6202061" y="2531774"/>
              <a:chExt cx="3284839" cy="2925249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8851B1CF-65B5-4BE1-9F01-4CCC08EEBA3D}"/>
                  </a:ext>
                </a:extLst>
              </p:cNvPr>
              <p:cNvSpPr/>
              <p:nvPr/>
            </p:nvSpPr>
            <p:spPr>
              <a:xfrm>
                <a:off x="6202061" y="2531774"/>
                <a:ext cx="3284839" cy="2925249"/>
              </a:xfrm>
              <a:prstGeom prst="roundRect">
                <a:avLst>
                  <a:gd name="adj" fmla="val 8383"/>
                </a:avLst>
              </a:prstGeom>
              <a:solidFill>
                <a:schemeClr val="bg1"/>
              </a:solidFill>
              <a:ln w="25400">
                <a:solidFill>
                  <a:srgbClr val="38A5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9C2816B9-7946-4D8E-A8DA-23745EE59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56019" y="2649136"/>
                <a:ext cx="1523415" cy="2684794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302D8AAE-D0A8-4577-8B9D-CA9C6CE875C6}"/>
                  </a:ext>
                </a:extLst>
              </p:cNvPr>
              <p:cNvGrpSpPr/>
              <p:nvPr/>
            </p:nvGrpSpPr>
            <p:grpSpPr>
              <a:xfrm>
                <a:off x="8006225" y="2640615"/>
                <a:ext cx="1348672" cy="2701836"/>
                <a:chOff x="7947962" y="2659003"/>
                <a:chExt cx="1348672" cy="2701836"/>
              </a:xfrm>
            </p:grpSpPr>
            <p:pic>
              <p:nvPicPr>
                <p:cNvPr id="19" name="Рисунок 18">
                  <a:extLst>
                    <a:ext uri="{FF2B5EF4-FFF2-40B4-BE49-F238E27FC236}">
                      <a16:creationId xmlns:a16="http://schemas.microsoft.com/office/drawing/2014/main" id="{A932BBDE-F15C-4834-8463-8C85E9B9A6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18"/>
                <a:stretch/>
              </p:blipFill>
              <p:spPr>
                <a:xfrm>
                  <a:off x="7947962" y="2659003"/>
                  <a:ext cx="1348672" cy="2574607"/>
                </a:xfrm>
                <a:prstGeom prst="rect">
                  <a:avLst/>
                </a:prstGeom>
              </p:spPr>
            </p:pic>
            <p:pic>
              <p:nvPicPr>
                <p:cNvPr id="33" name="Рисунок 32">
                  <a:extLst>
                    <a:ext uri="{FF2B5EF4-FFF2-40B4-BE49-F238E27FC236}">
                      <a16:creationId xmlns:a16="http://schemas.microsoft.com/office/drawing/2014/main" id="{91AA8EA1-9635-4382-9FF6-C01BBE56A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43606"/>
                <a:stretch/>
              </p:blipFill>
              <p:spPr>
                <a:xfrm>
                  <a:off x="7984331" y="4107718"/>
                  <a:ext cx="1285875" cy="1253121"/>
                </a:xfrm>
                <a:prstGeom prst="roundRect">
                  <a:avLst>
                    <a:gd name="adj" fmla="val 1180"/>
                  </a:avLst>
                </a:prstGeom>
              </p:spPr>
            </p:pic>
          </p:grpSp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4CA713B-4D76-4E32-ABA9-52842208CD80}"/>
              </a:ext>
            </a:extLst>
          </p:cNvPr>
          <p:cNvGrpSpPr/>
          <p:nvPr/>
        </p:nvGrpSpPr>
        <p:grpSpPr>
          <a:xfrm>
            <a:off x="804390" y="2994431"/>
            <a:ext cx="3002005" cy="3410606"/>
            <a:chOff x="705450" y="2533111"/>
            <a:chExt cx="3002005" cy="3410606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A82160C-FD53-4379-A55F-42C1CC21545F}"/>
                </a:ext>
              </a:extLst>
            </p:cNvPr>
            <p:cNvGrpSpPr/>
            <p:nvPr/>
          </p:nvGrpSpPr>
          <p:grpSpPr>
            <a:xfrm>
              <a:off x="705450" y="3018468"/>
              <a:ext cx="3002005" cy="2925249"/>
              <a:chOff x="-2109388" y="2653515"/>
              <a:chExt cx="3002005" cy="2925249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E043CE2E-6D04-4C2A-828A-D810B7B65874}"/>
                  </a:ext>
                </a:extLst>
              </p:cNvPr>
              <p:cNvSpPr/>
              <p:nvPr/>
            </p:nvSpPr>
            <p:spPr>
              <a:xfrm>
                <a:off x="-2109388" y="2653515"/>
                <a:ext cx="3002005" cy="2925249"/>
              </a:xfrm>
              <a:prstGeom prst="roundRect">
                <a:avLst>
                  <a:gd name="adj" fmla="val 8383"/>
                </a:avLst>
              </a:prstGeom>
              <a:solidFill>
                <a:schemeClr val="bg1"/>
              </a:solidFill>
              <a:ln w="25400">
                <a:solidFill>
                  <a:srgbClr val="38A5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1E20F74F-614F-4141-9C64-A4089992D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996489" y="2771279"/>
                <a:ext cx="2776207" cy="2689721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E14364-7CBE-4C13-A900-506DA5796E9A}"/>
                </a:ext>
              </a:extLst>
            </p:cNvPr>
            <p:cNvSpPr txBox="1"/>
            <p:nvPr/>
          </p:nvSpPr>
          <p:spPr>
            <a:xfrm>
              <a:off x="1379079" y="2533111"/>
              <a:ext cx="16547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solidFill>
                    <a:srgbClr val="38A58E"/>
                  </a:solidFill>
                </a:rPr>
                <a:t>Znanium</a:t>
              </a:r>
              <a:endParaRPr lang="ru-RU" dirty="0">
                <a:solidFill>
                  <a:srgbClr val="38A58E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2820E60-967E-48D2-9567-973BD0602299}"/>
              </a:ext>
            </a:extLst>
          </p:cNvPr>
          <p:cNvGrpSpPr/>
          <p:nvPr/>
        </p:nvGrpSpPr>
        <p:grpSpPr>
          <a:xfrm>
            <a:off x="4939630" y="2994431"/>
            <a:ext cx="2196718" cy="3410607"/>
            <a:chOff x="4840690" y="2533111"/>
            <a:chExt cx="2196718" cy="341060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0E7FFABB-7F8A-4E9F-B5B5-1949D3E3F39B}"/>
                </a:ext>
              </a:extLst>
            </p:cNvPr>
            <p:cNvGrpSpPr/>
            <p:nvPr/>
          </p:nvGrpSpPr>
          <p:grpSpPr>
            <a:xfrm>
              <a:off x="4840690" y="3018469"/>
              <a:ext cx="2196718" cy="2925249"/>
              <a:chOff x="3834628" y="2531774"/>
              <a:chExt cx="2196718" cy="2925249"/>
            </a:xfrm>
          </p:grpSpPr>
          <p:sp>
            <p:nvSpPr>
              <p:cNvPr id="31" name="Прямоугольник: скругленные углы 30">
                <a:extLst>
                  <a:ext uri="{FF2B5EF4-FFF2-40B4-BE49-F238E27FC236}">
                    <a16:creationId xmlns:a16="http://schemas.microsoft.com/office/drawing/2014/main" id="{B568915D-B7F2-4259-9095-2DAA6558A4F0}"/>
                  </a:ext>
                </a:extLst>
              </p:cNvPr>
              <p:cNvSpPr/>
              <p:nvPr/>
            </p:nvSpPr>
            <p:spPr>
              <a:xfrm>
                <a:off x="3834628" y="2531774"/>
                <a:ext cx="2196718" cy="2925249"/>
              </a:xfrm>
              <a:prstGeom prst="roundRect">
                <a:avLst>
                  <a:gd name="adj" fmla="val 8383"/>
                </a:avLst>
              </a:prstGeom>
              <a:solidFill>
                <a:schemeClr val="bg1"/>
              </a:solidFill>
              <a:ln w="25400">
                <a:solidFill>
                  <a:srgbClr val="38A5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A2226CC3-B292-4CDD-A6DA-F9C7EF6F9A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5090" t="8817" r="25934"/>
              <a:stretch/>
            </p:blipFill>
            <p:spPr>
              <a:xfrm>
                <a:off x="3938723" y="2649136"/>
                <a:ext cx="2007862" cy="2723920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BF059B-0BE7-4D47-ABC9-6A043F55D026}"/>
                </a:ext>
              </a:extLst>
            </p:cNvPr>
            <p:cNvSpPr txBox="1"/>
            <p:nvPr/>
          </p:nvSpPr>
          <p:spPr>
            <a:xfrm>
              <a:off x="5111676" y="2533111"/>
              <a:ext cx="16547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38A58E"/>
                  </a:solidFill>
                </a:rPr>
                <a:t>Инфра-М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558C44-E973-8A71-C3AE-A32206485E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75C07-35CA-7FCB-8479-B3F746FA8B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84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Кольцо 1">
            <a:extLst>
              <a:ext uri="{FF2B5EF4-FFF2-40B4-BE49-F238E27FC236}">
                <a16:creationId xmlns:a16="http://schemas.microsoft.com/office/drawing/2014/main" id="{0D54D71E-3D2E-480A-9856-F78CE35398EE}"/>
              </a:ext>
            </a:extLst>
          </p:cNvPr>
          <p:cNvSpPr/>
          <p:nvPr/>
        </p:nvSpPr>
        <p:spPr>
          <a:xfrm rot="5400000">
            <a:off x="-4824744" y="937155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759340F-F7F0-49CC-8817-291831E207F2}"/>
              </a:ext>
            </a:extLst>
          </p:cNvPr>
          <p:cNvGrpSpPr/>
          <p:nvPr/>
        </p:nvGrpSpPr>
        <p:grpSpPr>
          <a:xfrm>
            <a:off x="271717" y="2550724"/>
            <a:ext cx="5507219" cy="3697701"/>
            <a:chOff x="420275" y="2017107"/>
            <a:chExt cx="6314992" cy="424006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1B25AA82-A42A-43A9-9BCF-5B2719308C47}"/>
                </a:ext>
              </a:extLst>
            </p:cNvPr>
            <p:cNvSpPr/>
            <p:nvPr/>
          </p:nvSpPr>
          <p:spPr>
            <a:xfrm>
              <a:off x="1190171" y="2061601"/>
              <a:ext cx="4775200" cy="1204113"/>
            </a:xfrm>
            <a:prstGeom prst="rect">
              <a:avLst/>
            </a:prstGeom>
            <a:solidFill>
              <a:srgbClr val="081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54AF4DA1-9A58-42C7-B20C-02D5E27B6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303" y="2199838"/>
              <a:ext cx="4993286" cy="2808723"/>
            </a:xfrm>
            <a:prstGeom prst="roundRect">
              <a:avLst>
                <a:gd name="adj" fmla="val 8032"/>
              </a:avLst>
            </a:prstGeom>
            <a:noFill/>
            <a:ln w="1016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6E92C11-2B1F-23F5-FFBC-BDBC5E423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275" y="2017107"/>
              <a:ext cx="6314992" cy="424006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242F498-8485-E566-FF4F-9E832C8205BC}"/>
              </a:ext>
            </a:extLst>
          </p:cNvPr>
          <p:cNvSpPr txBox="1"/>
          <p:nvPr/>
        </p:nvSpPr>
        <p:spPr>
          <a:xfrm>
            <a:off x="571202" y="1112181"/>
            <a:ext cx="472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</a:rPr>
              <a:t>Интервью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DB356-DD4D-E13B-4095-62602DBBC583}"/>
              </a:ext>
            </a:extLst>
          </p:cNvPr>
          <p:cNvSpPr txBox="1"/>
          <p:nvPr/>
        </p:nvSpPr>
        <p:spPr>
          <a:xfrm>
            <a:off x="6358026" y="2063750"/>
            <a:ext cx="4687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38A58E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Расскажите о себе на YouTube канале и на наших сайтах!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BEA82-1FCE-5832-B2AC-15B4C029F372}"/>
              </a:ext>
            </a:extLst>
          </p:cNvPr>
          <p:cNvSpPr txBox="1"/>
          <p:nvPr/>
        </p:nvSpPr>
        <p:spPr>
          <a:xfrm>
            <a:off x="6358026" y="3312926"/>
            <a:ext cx="5462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Представлены на нашем </a:t>
            </a:r>
            <a:r>
              <a:rPr lang="ru-RU" sz="1600" dirty="0">
                <a:solidFill>
                  <a:srgbClr val="38A58E"/>
                </a:solidFill>
                <a:latin typeface="Kinetika Medium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канале</a:t>
            </a:r>
            <a:endParaRPr lang="ru-RU" sz="1600" dirty="0">
              <a:solidFill>
                <a:srgbClr val="38A58E"/>
              </a:solidFill>
              <a:latin typeface="Kinetika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Сопровождают аннотацию в карточке книги на сайте </a:t>
            </a:r>
            <a:r>
              <a:rPr lang="ru-RU" sz="1600" dirty="0">
                <a:solidFill>
                  <a:srgbClr val="38A58E"/>
                </a:solidFill>
                <a:latin typeface="Kinetika Medium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znanium.com</a:t>
            </a:r>
            <a:endParaRPr lang="ru-RU" sz="1600" dirty="0">
              <a:solidFill>
                <a:srgbClr val="38A58E"/>
              </a:solidFill>
              <a:latin typeface="Kinetika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Размещаются в </a:t>
            </a:r>
            <a:r>
              <a:rPr lang="ru-RU" sz="1600" dirty="0">
                <a:solidFill>
                  <a:srgbClr val="38A58E"/>
                </a:solidFill>
                <a:latin typeface="Kinetika Medium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карточке автора</a:t>
            </a:r>
            <a:endParaRPr lang="ru-RU" sz="1600" dirty="0">
              <a:solidFill>
                <a:srgbClr val="38A58E"/>
              </a:solidFill>
              <a:latin typeface="Kinetika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Используются для презентации в библиотеках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2C925-F6A3-4406-A220-9BC146AEF0C3}"/>
              </a:ext>
            </a:extLst>
          </p:cNvPr>
          <p:cNvSpPr txBox="1"/>
          <p:nvPr/>
        </p:nvSpPr>
        <p:spPr>
          <a:xfrm>
            <a:off x="6358026" y="2839235"/>
            <a:ext cx="2540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3FA3"/>
                </a:solidFill>
              </a:rPr>
              <a:t>Видеоанонсы</a:t>
            </a:r>
            <a:r>
              <a:rPr lang="ru-RU" dirty="0">
                <a:solidFill>
                  <a:srgbClr val="003FA3"/>
                </a:solidFill>
              </a:rPr>
              <a:t> новинок </a:t>
            </a:r>
          </a:p>
          <a:p>
            <a:endParaRPr lang="ru-RU" dirty="0">
              <a:solidFill>
                <a:srgbClr val="003FA3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86DCCE-0722-4C02-97D1-E27C8074856C}"/>
              </a:ext>
            </a:extLst>
          </p:cNvPr>
          <p:cNvSpPr txBox="1"/>
          <p:nvPr/>
        </p:nvSpPr>
        <p:spPr>
          <a:xfrm>
            <a:off x="6358025" y="4829681"/>
            <a:ext cx="4339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FA3"/>
                </a:solidFill>
              </a:rPr>
              <a:t>Видеоинтервью с авторами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63774-821D-4C53-9BA5-7810D1D3E4B1}"/>
              </a:ext>
            </a:extLst>
          </p:cNvPr>
          <p:cNvSpPr txBox="1"/>
          <p:nvPr/>
        </p:nvSpPr>
        <p:spPr>
          <a:xfrm>
            <a:off x="6358025" y="5296506"/>
            <a:ext cx="5462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Размещаются на нашем сайте </a:t>
            </a:r>
            <a:r>
              <a:rPr lang="ru-RU" sz="1600" dirty="0">
                <a:solidFill>
                  <a:srgbClr val="38A58E"/>
                </a:solidFill>
                <a:latin typeface="Kinetika Medium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infra-m.ru</a:t>
            </a:r>
            <a:endParaRPr lang="ru-RU" sz="1600" dirty="0">
              <a:solidFill>
                <a:srgbClr val="38A58E"/>
              </a:solidFill>
              <a:latin typeface="Kinetika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Публикуются в наших социальных сетях (ВК,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Телеграм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inetika Medium" pitchFamily="2" charset="0"/>
              </a:rPr>
              <a:t>, Одноклассники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AF5337-46AF-C616-648C-B6437FB89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7B7AC2-4EA2-AE39-527D-A5A3B382F4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ольцо 12">
            <a:extLst>
              <a:ext uri="{FF2B5EF4-FFF2-40B4-BE49-F238E27FC236}">
                <a16:creationId xmlns:a16="http://schemas.microsoft.com/office/drawing/2014/main" id="{09E9CA6F-3FD4-0680-5DB4-2A1CF6EFA978}"/>
              </a:ext>
            </a:extLst>
          </p:cNvPr>
          <p:cNvSpPr/>
          <p:nvPr/>
        </p:nvSpPr>
        <p:spPr>
          <a:xfrm rot="15490589">
            <a:off x="-285564" y="-7339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06CD68-5435-3032-51BD-3369E96D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18" y="1473235"/>
            <a:ext cx="1501339" cy="30358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68F61B-51CB-9576-9DC5-916B79CEB4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r="2548"/>
          <a:stretch/>
        </p:blipFill>
        <p:spPr>
          <a:xfrm>
            <a:off x="623392" y="4084280"/>
            <a:ext cx="3455066" cy="2441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506095-6352-3364-3F5D-EC3DB5A24A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colorTemperature colorTemp="5642"/>
                    </a14:imgEffect>
                    <a14:imgEffect>
                      <a14:saturation sat="144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56" r="12734" b="2680"/>
          <a:stretch/>
        </p:blipFill>
        <p:spPr>
          <a:xfrm>
            <a:off x="618062" y="1441512"/>
            <a:ext cx="2028451" cy="24410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C7E74C-F62E-81EC-D863-24E4F2F74B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2"/>
          <a:stretch/>
        </p:blipFill>
        <p:spPr>
          <a:xfrm>
            <a:off x="2821933" y="1473235"/>
            <a:ext cx="3367203" cy="21800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53F0F4-1F54-24AE-A168-A6FC6EB73F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7453"/>
          <a:stretch/>
        </p:blipFill>
        <p:spPr>
          <a:xfrm>
            <a:off x="7120445" y="4539238"/>
            <a:ext cx="4550293" cy="2020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0B49EC-48E0-A9D8-596E-E0A4566B39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287" y="1469340"/>
            <a:ext cx="2028451" cy="285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0BA668-7AA5-9E86-7964-1A0B4DBCB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4556" y="1464461"/>
            <a:ext cx="1505500" cy="3035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144668-836A-BD43-A3FA-3B404D19F786}"/>
              </a:ext>
            </a:extLst>
          </p:cNvPr>
          <p:cNvSpPr txBox="1"/>
          <p:nvPr/>
        </p:nvSpPr>
        <p:spPr>
          <a:xfrm>
            <a:off x="562661" y="703309"/>
            <a:ext cx="93478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sym typeface="Roboto"/>
              </a:rPr>
              <a:t>Адресная презентации изданий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E7A31-DC98-9E53-BAB8-8A0C097EF9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t="21278" b="5827"/>
          <a:stretch/>
        </p:blipFill>
        <p:spPr>
          <a:xfrm>
            <a:off x="4241800" y="3896276"/>
            <a:ext cx="1947336" cy="26637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B4DCB6-2FA5-12B2-51C6-1C9F54D79F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C45A99-0F1B-DEF8-3DD3-8CA5FE84AC9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льцо 5">
            <a:extLst>
              <a:ext uri="{FF2B5EF4-FFF2-40B4-BE49-F238E27FC236}">
                <a16:creationId xmlns:a16="http://schemas.microsoft.com/office/drawing/2014/main" id="{7BC3046F-838C-5EBD-A26A-98982FD18BAF}"/>
              </a:ext>
            </a:extLst>
          </p:cNvPr>
          <p:cNvSpPr/>
          <p:nvPr/>
        </p:nvSpPr>
        <p:spPr>
          <a:xfrm rot="2556092">
            <a:off x="-4071392" y="-4824745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FDB698-06D0-CA44-A742-37D8FBCB8EC1}"/>
              </a:ext>
            </a:extLst>
          </p:cNvPr>
          <p:cNvSpPr txBox="1"/>
          <p:nvPr/>
        </p:nvSpPr>
        <p:spPr>
          <a:xfrm>
            <a:off x="529265" y="896558"/>
            <a:ext cx="10868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ea typeface="+mj-ea"/>
                <a:cs typeface="+mj-cs"/>
                <a:sym typeface="Roboto"/>
              </a:rPr>
              <a:t>Вебинары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70D1D-97AA-9745-8231-CA0B1DB6400D}"/>
              </a:ext>
            </a:extLst>
          </p:cNvPr>
          <p:cNvSpPr txBox="1"/>
          <p:nvPr/>
        </p:nvSpPr>
        <p:spPr>
          <a:xfrm>
            <a:off x="551568" y="1479544"/>
            <a:ext cx="10978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Kinetika Medium" panose="00000600000000000000" pitchFamily="50" charset="-52"/>
              </a:rPr>
              <a:t>Обучающие мероприятия, направленные на повышение эффективности использования продуктов ЭБС </a:t>
            </a:r>
            <a:r>
              <a:rPr lang="en-US" dirty="0" err="1">
                <a:latin typeface="Kinetika Medium" panose="00000600000000000000" pitchFamily="50" charset="-52"/>
              </a:rPr>
              <a:t>Znanium</a:t>
            </a:r>
            <a:r>
              <a:rPr lang="en-US" dirty="0">
                <a:latin typeface="Kinetika Medium" panose="00000600000000000000" pitchFamily="50" charset="-52"/>
              </a:rPr>
              <a:t> </a:t>
            </a:r>
            <a:r>
              <a:rPr lang="ru-RU" dirty="0">
                <a:latin typeface="Kinetika Medium" panose="00000600000000000000" pitchFamily="50" charset="-52"/>
              </a:rPr>
              <a:t>и НИЦ ИНФРА-М: вебинары и семинары от наших экспертов для всех категорий пользователей.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C984-CB25-D9B8-D4CE-EFABBD5C12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332EF6-91FE-0D8E-99E7-33D260FBA4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10EBE0-DDD1-2AC6-B0C6-89BBE14657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069" y="2495206"/>
            <a:ext cx="3290025" cy="18431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10005D-FBF8-6464-A88E-07578BEFEF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87" y="2495207"/>
            <a:ext cx="3284024" cy="18431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6707A1-22D1-6AC7-16B5-32E56A095C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571" y="4668284"/>
            <a:ext cx="3295523" cy="18440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048FA-C9C5-2785-3972-3498117904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449" y="4668285"/>
            <a:ext cx="3284763" cy="18440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83FAEC-9B02-CEA1-F519-F5A8E209AA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52" y="4669111"/>
            <a:ext cx="3279459" cy="18432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5575BD-0BA4-59C2-513A-342BF7D738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731" y="2495149"/>
            <a:ext cx="3276481" cy="18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A6C5C989-AD24-9E09-CD82-3F2A41ABE199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9" y="874554"/>
            <a:ext cx="77354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Преимущества издания в ИНФРА-М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39624" y="1605825"/>
            <a:ext cx="10990470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профессиональный подход к созданию оригинал-макета (редактирование, корректура, верстка) 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всем изданиям присваиваются все необходимые выходные данные (в т.ч. ISBN и DOI)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дополняем электронный макет книги тестами и авторскими мультимедийными материалами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размещение метаданных книги в РИНЦ и в </a:t>
            </a:r>
            <a:r>
              <a:rPr lang="ru-RU" sz="19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CrossRef</a:t>
            </a:r>
            <a:endParaRPr lang="ru-RU" sz="19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для каждого автора в рамках программы INFRA-M </a:t>
            </a:r>
            <a:r>
              <a:rPr lang="ru-RU" sz="19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Citation</a:t>
            </a: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 осуществляются мероприятия </a:t>
            </a:r>
            <a:br>
              <a:rPr lang="en-US" sz="1900" dirty="0">
                <a:latin typeface="Kinetika" panose="00000500000000000000" pitchFamily="2" charset="-52"/>
                <a:cs typeface="Times New Roman" panose="02020603050405020304" pitchFamily="18" charset="0"/>
              </a:rPr>
            </a:b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по распространению публикации, увеличению цитируемости</a:t>
            </a:r>
            <a:r>
              <a:rPr lang="en-US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и повышению индекса </a:t>
            </a:r>
            <a:r>
              <a:rPr lang="ru-RU" sz="19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Хирша</a:t>
            </a: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	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размещение изданий в Электронно-библиотечной системе Znanium.com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выдача свидетельства об электронной публикации 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регистрация эл. изданий в </a:t>
            </a:r>
            <a:r>
              <a:rPr lang="ru-RU" sz="19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Информрегистре</a:t>
            </a: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62CA30-8E01-2688-B05E-297E9B39A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C6E2B-B5B0-60BA-44AE-F33912CC7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5">
            <a:extLst>
              <a:ext uri="{FF2B5EF4-FFF2-40B4-BE49-F238E27FC236}">
                <a16:creationId xmlns:a16="http://schemas.microsoft.com/office/drawing/2014/main" id="{298A3ECF-437D-1EEE-AABD-5A3B3E761CFF}"/>
              </a:ext>
            </a:extLst>
          </p:cNvPr>
          <p:cNvSpPr/>
          <p:nvPr/>
        </p:nvSpPr>
        <p:spPr>
          <a:xfrm rot="2556092">
            <a:off x="-4071392" y="-4824745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9" y="874554"/>
            <a:ext cx="77354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Преимущества издания в ИНФРА-М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15889" y="1582521"/>
            <a:ext cx="1099046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указываем аффилиацию автора с местом его работы в прайс-листах и в ЭБС </a:t>
            </a:r>
            <a:r>
              <a:rPr lang="ru-RU" sz="19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Znanium</a:t>
            </a:r>
            <a:endParaRPr lang="ru-RU" sz="19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предложим Ваши книги в печатном и электронном виде всем учреждениям высшего и среднего профессионального образования, научным и публичным библиотекам, </a:t>
            </a:r>
            <a:b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</a:b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а также профессиональным сообществам</a:t>
            </a:r>
          </a:p>
          <a:p>
            <a:pPr marL="342900" indent="-342900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индексируем все произведения в Discovery </a:t>
            </a:r>
            <a:r>
              <a:rPr lang="ru-RU" sz="19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Znanium</a:t>
            </a: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, обеспечивая их "видимость" среди миллионов произведений</a:t>
            </a:r>
          </a:p>
          <a:p>
            <a:pPr marL="342900" indent="-342900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размещаем ранее изданные произведения авторов в ЭБС </a:t>
            </a:r>
            <a:r>
              <a:rPr lang="ru-RU" sz="19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Znanium</a:t>
            </a: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, тем самым давая легитимную «жизнь» книге в сети интернет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бессрочный доступ к своим произведения в ЭБС </a:t>
            </a:r>
            <a:r>
              <a:rPr lang="ru-RU" sz="19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Znanium</a:t>
            </a: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 (бесплатно)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регулярно отправляем наши книги на российские и международные книжные конкурсы</a:t>
            </a:r>
          </a:p>
          <a:p>
            <a:pPr marL="342900" indent="-342900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900" dirty="0">
                <a:latin typeface="Kinetika" panose="00000500000000000000" pitchFamily="2" charset="-52"/>
                <a:cs typeface="Times New Roman" panose="02020603050405020304" pitchFamily="18" charset="0"/>
              </a:rPr>
              <a:t>предлагаем авторам разместить электронные книги в коллекции Open Access – таким образом автор и издатель вносят вклад в развитие мирового движения открытого доступа</a:t>
            </a:r>
          </a:p>
          <a:p>
            <a:pPr marL="342900" lvl="0" indent="-342900" algn="just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>
              <a:solidFill>
                <a:schemeClr val="bg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8A7BF4-D211-0526-B0C6-B5F80B7C8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50EBC7-C247-4D07-0C40-CE7736CC78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наука для детей - 54 фото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EE1C5-C3C9-D770-94EA-9B97C70CE0C5}"/>
              </a:ext>
            </a:extLst>
          </p:cNvPr>
          <p:cNvSpPr txBox="1"/>
          <p:nvPr/>
        </p:nvSpPr>
        <p:spPr>
          <a:xfrm>
            <a:off x="479376" y="2239549"/>
            <a:ext cx="77902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Публикация </a:t>
            </a:r>
          </a:p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в периодических изданиях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D03D0-5C97-9DDE-FFDF-E4394F8C0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A0BAC-BF55-CA23-AB1E-B8E4C07512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29F202-61EA-719E-3EA8-F9E54CEC9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5304" y="2239548"/>
            <a:ext cx="2885942" cy="25853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4B6DE1-5528-7DEE-DBEE-50A1240CF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301" y="382309"/>
            <a:ext cx="1881398" cy="3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наука для детей - 54 фото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EE1C5-C3C9-D770-94EA-9B97C70CE0C5}"/>
              </a:ext>
            </a:extLst>
          </p:cNvPr>
          <p:cNvSpPr txBox="1"/>
          <p:nvPr/>
        </p:nvSpPr>
        <p:spPr>
          <a:xfrm>
            <a:off x="537984" y="2551837"/>
            <a:ext cx="9746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Публикация учебной </a:t>
            </a:r>
          </a:p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и научной литературы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CAB206-D86E-8F9C-916A-DDCC752ED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807" y="1933303"/>
            <a:ext cx="2563284" cy="2563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D03D0-5C97-9DDE-FFDF-E4394F8C0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A0BAC-BF55-CA23-AB1E-B8E4C07512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50C69C-C509-D6DD-2738-5F8AF9C210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301" y="382309"/>
            <a:ext cx="1881398" cy="3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6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Кольцо 5">
            <a:extLst>
              <a:ext uri="{FF2B5EF4-FFF2-40B4-BE49-F238E27FC236}">
                <a16:creationId xmlns:a16="http://schemas.microsoft.com/office/drawing/2014/main" id="{964ABC05-5240-571D-907F-8C5B149542CB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54C156-2251-A379-B86E-E825CD7BBBD0}"/>
              </a:ext>
            </a:extLst>
          </p:cNvPr>
          <p:cNvSpPr txBox="1">
            <a:spLocks/>
          </p:cNvSpPr>
          <p:nvPr/>
        </p:nvSpPr>
        <p:spPr>
          <a:xfrm>
            <a:off x="553978" y="640095"/>
            <a:ext cx="10989871" cy="1107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Журналы ИНФРА-М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E3632D-84BF-5632-E2C4-76AAA7064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27AB728-5620-7C3B-A256-66027345271E}"/>
              </a:ext>
            </a:extLst>
          </p:cNvPr>
          <p:cNvSpPr>
            <a:spLocks noChangeAspect="1"/>
          </p:cNvSpPr>
          <p:nvPr/>
        </p:nvSpPr>
        <p:spPr>
          <a:xfrm>
            <a:off x="642606" y="4737839"/>
            <a:ext cx="1046630" cy="1019234"/>
          </a:xfrm>
          <a:prstGeom prst="ellipse">
            <a:avLst/>
          </a:prstGeom>
          <a:solidFill>
            <a:srgbClr val="38A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Kinetika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7172AE-BA44-4D1A-42F4-F1E3188CF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589" y="4920751"/>
            <a:ext cx="1286709" cy="10446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8E120-DFE6-5241-7140-B42BAAD21202}"/>
              </a:ext>
            </a:extLst>
          </p:cNvPr>
          <p:cNvSpPr txBox="1"/>
          <p:nvPr/>
        </p:nvSpPr>
        <p:spPr>
          <a:xfrm>
            <a:off x="501820" y="2963550"/>
            <a:ext cx="12754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7200" dirty="0">
              <a:latin typeface="Kinetika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Welcome - ВАК">
            <a:extLst>
              <a:ext uri="{FF2B5EF4-FFF2-40B4-BE49-F238E27FC236}">
                <a16:creationId xmlns:a16="http://schemas.microsoft.com/office/drawing/2014/main" id="{1A286AF2-9756-6476-2EAC-D9AC477C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17" b="94937" l="1408" r="94836">
                        <a14:foregroundMark x1="10329" y1="32068" x2="10329" y2="32068"/>
                        <a14:foregroundMark x1="53521" y1="88608" x2="53521" y2="88608"/>
                        <a14:foregroundMark x1="39906" y1="89873" x2="60563" y2="90717"/>
                        <a14:foregroundMark x1="5634" y1="34177" x2="6573" y2="47679"/>
                        <a14:foregroundMark x1="90177" y1="46835" x2="90610" y2="51899"/>
                        <a14:foregroundMark x1="89671" y1="40928" x2="90177" y2="46835"/>
                        <a14:foregroundMark x1="89201" y1="35443" x2="89671" y2="40928"/>
                        <a14:foregroundMark x1="88732" y1="29958" x2="89201" y2="35443"/>
                        <a14:foregroundMark x1="90610" y1="51899" x2="90141" y2="52743"/>
                        <a14:foregroundMark x1="95305" y1="40928" x2="95305" y2="44304"/>
                        <a14:foregroundMark x1="95305" y1="35443" x2="95305" y2="40928"/>
                        <a14:foregroundMark x1="95305" y1="29114" x2="95305" y2="35443"/>
                        <a14:foregroundMark x1="53991" y1="11392" x2="51174" y2="8017"/>
                        <a14:foregroundMark x1="41784" y1="94937" x2="58685" y2="94937"/>
                        <a14:foregroundMark x1="1408" y1="56118" x2="1408" y2="56118"/>
                        <a14:backgroundMark x1="10798" y1="3797" x2="30047" y2="4641"/>
                        <a14:backgroundMark x1="96244" y1="67089" x2="98122" y2="82700"/>
                        <a14:backgroundMark x1="0" y1="56540" x2="0" y2="56540"/>
                        <a14:backgroundMark x1="1408" y1="56540" x2="1408" y2="56540"/>
                        <a14:backgroundMark x1="469" y1="56118" x2="469" y2="56118"/>
                        <a14:backgroundMark x1="97183" y1="35443" x2="97183" y2="35443"/>
                        <a14:backgroundMark x1="95775" y1="40928" x2="95775" y2="40928"/>
                        <a14:backgroundMark x1="97653" y1="46835" x2="97653" y2="4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19" y="3012240"/>
            <a:ext cx="953031" cy="106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3077AE-F94D-7CCF-BF4E-8455439EEF16}"/>
              </a:ext>
            </a:extLst>
          </p:cNvPr>
          <p:cNvSpPr txBox="1"/>
          <p:nvPr/>
        </p:nvSpPr>
        <p:spPr>
          <a:xfrm>
            <a:off x="1020179" y="2019556"/>
            <a:ext cx="3418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Kinetika" panose="00000500000000000000" pitchFamily="2" charset="-52"/>
              </a:rPr>
              <a:t>журналов </a:t>
            </a:r>
          </a:p>
          <a:p>
            <a:pPr algn="ctr"/>
            <a:r>
              <a:rPr lang="ru-RU" sz="2800" b="1" dirty="0">
                <a:latin typeface="Kinetika" panose="00000500000000000000" pitchFamily="2" charset="-52"/>
              </a:rPr>
              <a:t>ИНФРА-М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08555-8845-39E4-6710-7ABAFB67A059}"/>
              </a:ext>
            </a:extLst>
          </p:cNvPr>
          <p:cNvSpPr txBox="1"/>
          <p:nvPr/>
        </p:nvSpPr>
        <p:spPr>
          <a:xfrm>
            <a:off x="335360" y="1857676"/>
            <a:ext cx="14382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atin typeface="Kinetika" panose="00000500000000000000" pitchFamily="2" charset="-52"/>
              </a:rPr>
              <a:t>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4C54D-E091-2936-6A37-28DE16991BBB}"/>
              </a:ext>
            </a:extLst>
          </p:cNvPr>
          <p:cNvSpPr txBox="1"/>
          <p:nvPr/>
        </p:nvSpPr>
        <p:spPr>
          <a:xfrm>
            <a:off x="2005499" y="3183658"/>
            <a:ext cx="1458369" cy="93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>
                <a:effectLst/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 перечне   </a:t>
            </a:r>
            <a:r>
              <a:rPr lang="ru-RU" sz="4000" b="1" dirty="0">
                <a:effectLst/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ВАК</a:t>
            </a:r>
            <a:r>
              <a:rPr lang="ru-RU" sz="4800" dirty="0"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9AAAAD-3959-927E-FE15-B72598CD5D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519472-116E-D79A-8627-3AE4396D6A66}"/>
              </a:ext>
            </a:extLst>
          </p:cNvPr>
          <p:cNvSpPr txBox="1"/>
          <p:nvPr/>
        </p:nvSpPr>
        <p:spPr>
          <a:xfrm>
            <a:off x="2283835" y="5363271"/>
            <a:ext cx="851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7 журналов входят только в РИНЦ</a:t>
            </a:r>
          </a:p>
          <a:p>
            <a:r>
              <a:rPr lang="ru-RU" dirty="0"/>
              <a:t>Журнал «Солнечно-земная физика» входит в </a:t>
            </a:r>
            <a:r>
              <a:rPr lang="ru-RU" dirty="0" err="1"/>
              <a:t>Scopus</a:t>
            </a:r>
            <a:r>
              <a:rPr lang="ru-RU" dirty="0"/>
              <a:t> и Web </a:t>
            </a:r>
            <a:r>
              <a:rPr lang="ru-RU" dirty="0" err="1"/>
              <a:t>of</a:t>
            </a:r>
            <a:r>
              <a:rPr lang="ru-RU" dirty="0"/>
              <a:t> Science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2CCB23A-B61C-CAF9-BC00-0262088FC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A131D6E4-EDB7-6B9A-0ADA-3970637DDF4F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Естественные науки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EBA427-F79B-540C-3CC4-357D258F1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64" y="2258281"/>
            <a:ext cx="4115930" cy="3086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1CE60-A258-3F2B-2B48-425DBF1AE29B}"/>
              </a:ext>
            </a:extLst>
          </p:cNvPr>
          <p:cNvSpPr txBox="1"/>
          <p:nvPr/>
        </p:nvSpPr>
        <p:spPr>
          <a:xfrm>
            <a:off x="3248257" y="2410993"/>
            <a:ext cx="43156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1.3.1, 1.3.4, 1.6.18</a:t>
            </a: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К1</a:t>
            </a:r>
          </a:p>
          <a:p>
            <a:pPr marL="442913" lvl="0">
              <a:buSzPct val="120000"/>
            </a:pP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Индексируется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 международных базах данных: </a:t>
            </a:r>
          </a:p>
          <a:p>
            <a:pPr marL="785813" lvl="0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Web of Science (ESCI)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85813" lvl="0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Scopus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85813" lvl="0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ADS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F3573-4878-3AE0-075C-C018361A21E4}"/>
              </a:ext>
            </a:extLst>
          </p:cNvPr>
          <p:cNvSpPr txBox="1"/>
          <p:nvPr/>
        </p:nvSpPr>
        <p:spPr>
          <a:xfrm>
            <a:off x="515887" y="1536568"/>
            <a:ext cx="43798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Солнечно-земная физика</a:t>
            </a:r>
            <a:endParaRPr lang="en-US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2500-0535)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444A2-E4C5-AD0C-8A9D-85848EF1C347}"/>
              </a:ext>
            </a:extLst>
          </p:cNvPr>
          <p:cNvSpPr txBox="1"/>
          <p:nvPr/>
        </p:nvSpPr>
        <p:spPr>
          <a:xfrm>
            <a:off x="7563898" y="2478128"/>
            <a:ext cx="431564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Входит в </a:t>
            </a: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RSCI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Входит в «Белый список»* 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4 выпуска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7CC0F2-A187-80BC-2818-03D158BF3461}"/>
              </a:ext>
            </a:extLst>
          </p:cNvPr>
          <p:cNvSpPr txBox="1"/>
          <p:nvPr/>
        </p:nvSpPr>
        <p:spPr>
          <a:xfrm>
            <a:off x="154722" y="5753011"/>
            <a:ext cx="12259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*Белый список </a:t>
            </a:r>
            <a:r>
              <a:rPr lang="ru-RU" sz="16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– перечень научных журналов, который используется для оценки результативности научных организаций (коллективов) по формальным критериям. В список попали журналы, которые индексируются в Web </a:t>
            </a:r>
            <a:r>
              <a:rPr lang="ru-RU" sz="1600" dirty="0" err="1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ru-RU" sz="16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Science Core Collection, </a:t>
            </a:r>
            <a:r>
              <a:rPr lang="ru-RU" sz="1600" dirty="0" err="1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Scopus</a:t>
            </a:r>
            <a:r>
              <a:rPr lang="ru-RU" sz="16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и Russian Science </a:t>
            </a:r>
            <a:r>
              <a:rPr lang="ru-RU" sz="1600" dirty="0" err="1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Citation</a:t>
            </a:r>
            <a:r>
              <a:rPr lang="ru-RU" sz="16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Index.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4233BF-0133-50BC-980F-462F8ADA7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995A01-6C4B-BC9B-5639-81DB5CB7F8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B1F8D3-6751-1F0D-9AE9-0CDAD3BA6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DC5FC535-DDA7-A3D3-A167-9A558B887B8D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Технические науки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9D7DD-0CE5-609C-0CFC-806FFE134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07" y="2581935"/>
            <a:ext cx="4233843" cy="317538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825676-81D6-76A5-4E6F-DE3AF2CD5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58" y="2581935"/>
            <a:ext cx="4283651" cy="32127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4E596E-B0F5-E025-FF43-4C3014DBB65F}"/>
              </a:ext>
            </a:extLst>
          </p:cNvPr>
          <p:cNvSpPr txBox="1"/>
          <p:nvPr/>
        </p:nvSpPr>
        <p:spPr>
          <a:xfrm>
            <a:off x="563022" y="1725108"/>
            <a:ext cx="43798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Геометри</a:t>
            </a:r>
            <a:r>
              <a:rPr lang="ru-RU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я и графика</a:t>
            </a:r>
            <a:endParaRPr lang="en-US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2308-4898)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C94B6D-46CA-4289-5BE9-F1421886BF7E}"/>
              </a:ext>
            </a:extLst>
          </p:cNvPr>
          <p:cNvSpPr txBox="1"/>
          <p:nvPr/>
        </p:nvSpPr>
        <p:spPr>
          <a:xfrm>
            <a:off x="2431414" y="2774619"/>
            <a:ext cx="468476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2.5.1, 5.8.2, 5.8.7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К2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печатный</a:t>
            </a:r>
            <a:endParaRPr lang="en-US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endParaRPr lang="en-US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Подписной индекс: </a:t>
            </a: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Урал-Пресс 25181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AEC490-7F78-066F-81F2-1F27570BF896}"/>
              </a:ext>
            </a:extLst>
          </p:cNvPr>
          <p:cNvSpPr txBox="1"/>
          <p:nvPr/>
        </p:nvSpPr>
        <p:spPr>
          <a:xfrm>
            <a:off x="6277244" y="1754954"/>
            <a:ext cx="5195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Строительство и архитектура </a:t>
            </a:r>
            <a:endParaRPr lang="en-US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2500-1477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C211A8-FD0C-9D2E-B294-A0AF4D900527}"/>
              </a:ext>
            </a:extLst>
          </p:cNvPr>
          <p:cNvSpPr txBox="1"/>
          <p:nvPr/>
        </p:nvSpPr>
        <p:spPr>
          <a:xfrm>
            <a:off x="8194240" y="2671207"/>
            <a:ext cx="468476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2.1.1, 2.1.2, 2.1.5, 2.1.6,  2.1.7, </a:t>
            </a:r>
          </a:p>
          <a:p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2.1.8, 2.1.9, 2.1.10, 2.1.11, 2.1.12, </a:t>
            </a:r>
          </a:p>
          <a:p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2.1.13, 2.1.14, 2.1.15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</a:t>
            </a:r>
            <a:r>
              <a:rPr lang="en-US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3</a:t>
            </a:r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46C704-0CB4-C0F0-157C-83064669C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B68D7B-F023-0F6E-DB21-33C3035156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BC1E17-BBB3-F177-66E4-BC6AC90EF1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A64B26D8-CEEA-C966-8E29-91469F490513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Право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4C03CA-0D72-F892-6383-655940DD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19" y="2987511"/>
            <a:ext cx="4290498" cy="32178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DF8A40-6E2F-B892-F0A0-A5ACA4925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07" y="3065804"/>
            <a:ext cx="4375415" cy="32815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3A7921-EBCA-10C4-28B2-CDA383761D2A}"/>
              </a:ext>
            </a:extLst>
          </p:cNvPr>
          <p:cNvSpPr txBox="1"/>
          <p:nvPr/>
        </p:nvSpPr>
        <p:spPr>
          <a:xfrm>
            <a:off x="515887" y="1536568"/>
            <a:ext cx="454500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российского права </a:t>
            </a: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1605-6590)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E9C7B1-9CE5-75B0-DC85-F5F621D49F06}"/>
              </a:ext>
            </a:extLst>
          </p:cNvPr>
          <p:cNvSpPr txBox="1"/>
          <p:nvPr/>
        </p:nvSpPr>
        <p:spPr>
          <a:xfrm>
            <a:off x="1850272" y="2530936"/>
            <a:ext cx="454500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5.1.1 – 5.1.5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К1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Входит в </a:t>
            </a: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RSCI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Входит в «Белый список»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12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Урал-Пресс 72230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FE1DB3-C23E-042D-79E0-C31B05938BC0}"/>
              </a:ext>
            </a:extLst>
          </p:cNvPr>
          <p:cNvSpPr txBox="1"/>
          <p:nvPr/>
        </p:nvSpPr>
        <p:spPr>
          <a:xfrm>
            <a:off x="6230109" y="1566414"/>
            <a:ext cx="54460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зарубежного законодательства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 сравнительного правоведения 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1998-071X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47C407-26BF-7BF8-AC14-8512D78CE6DE}"/>
              </a:ext>
            </a:extLst>
          </p:cNvPr>
          <p:cNvSpPr txBox="1"/>
          <p:nvPr/>
        </p:nvSpPr>
        <p:spPr>
          <a:xfrm>
            <a:off x="7488296" y="3102153"/>
            <a:ext cx="454500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5.1.1 – 5.1.5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К1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</a:t>
            </a: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Урал-Пресс 42274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F01C09-722A-018A-B30E-40CA96B81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EE0B7-3833-380C-546C-113D562A4E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10EA46-2DFD-BC3E-B7C8-2EDD7DD600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8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0E562DCE-C6F5-F720-2260-9304FB817031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Право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96F567-A638-7048-48C0-0CB08E67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84" y="2651220"/>
            <a:ext cx="4104072" cy="30780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8DD877-05FE-976B-FBF8-5DD775C65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034" y="2807743"/>
            <a:ext cx="4022384" cy="30167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D10A559-0920-6494-C5B2-FE2805DE5F09}"/>
              </a:ext>
            </a:extLst>
          </p:cNvPr>
          <p:cNvSpPr txBox="1"/>
          <p:nvPr/>
        </p:nvSpPr>
        <p:spPr>
          <a:xfrm>
            <a:off x="563022" y="1725108"/>
            <a:ext cx="500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юридических исследований </a:t>
            </a: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2500-333X)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D27546-245A-F4E5-0F52-4651D3E64366}"/>
              </a:ext>
            </a:extLst>
          </p:cNvPr>
          <p:cNvSpPr txBox="1"/>
          <p:nvPr/>
        </p:nvSpPr>
        <p:spPr>
          <a:xfrm>
            <a:off x="2431414" y="2774619"/>
            <a:ext cx="468476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5.1.1, 5.1.2, 5.1.4</a:t>
            </a:r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endParaRPr lang="en-US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60225A-4B2E-76FA-9C12-03B52A4CE359}"/>
              </a:ext>
            </a:extLst>
          </p:cNvPr>
          <p:cNvSpPr txBox="1"/>
          <p:nvPr/>
        </p:nvSpPr>
        <p:spPr>
          <a:xfrm>
            <a:off x="6277244" y="1754954"/>
            <a:ext cx="5195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Advances in Law Studies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2500-428X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4F264E-0F25-48AF-5F8E-64D05FB4D223}"/>
              </a:ext>
            </a:extLst>
          </p:cNvPr>
          <p:cNvSpPr txBox="1"/>
          <p:nvPr/>
        </p:nvSpPr>
        <p:spPr>
          <a:xfrm>
            <a:off x="8194240" y="2756050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5.1.1, 5.1.5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4A6828-8990-1ADA-593B-F7A0DB692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626EB-E8E3-412C-B015-4BFAE8EB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8F0BED-A82E-AC59-5E65-4E73370B97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6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E76F55DC-6CAD-8E7F-A312-D33C9CC09E67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Экономика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FF85D2-D74F-CB1B-0895-8950C0338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65" y="2946440"/>
            <a:ext cx="3693622" cy="27702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51FBA3-5FCF-6FC1-1AAC-D02EEE8A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198" y="2897696"/>
            <a:ext cx="3740691" cy="28055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8CC1A1-0A3E-1F1C-0672-273BB350AF5D}"/>
              </a:ext>
            </a:extLst>
          </p:cNvPr>
          <p:cNvSpPr txBox="1"/>
          <p:nvPr/>
        </p:nvSpPr>
        <p:spPr>
          <a:xfrm>
            <a:off x="638438" y="1593134"/>
            <a:ext cx="50082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Аудитор</a:t>
            </a: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2500-333X)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774039-02B9-9DC4-BE22-8C600B43D5F3}"/>
              </a:ext>
            </a:extLst>
          </p:cNvPr>
          <p:cNvSpPr txBox="1"/>
          <p:nvPr/>
        </p:nvSpPr>
        <p:spPr>
          <a:xfrm>
            <a:off x="1741455" y="2884999"/>
            <a:ext cx="45450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5.2.3, 5.2.4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12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Урал-Пресс 72977</a:t>
            </a: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A4AC2-1BFB-9BDA-3C43-BA17A2E636F2}"/>
              </a:ext>
            </a:extLst>
          </p:cNvPr>
          <p:cNvSpPr txBox="1"/>
          <p:nvPr/>
        </p:nvSpPr>
        <p:spPr>
          <a:xfrm>
            <a:off x="6111712" y="1543489"/>
            <a:ext cx="5681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Управление персоналом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 интеллектуальными ресурсами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 России 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2305-7807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4FCE6F-4DD1-5A2A-8DF0-D03A1F277E54}"/>
              </a:ext>
            </a:extLst>
          </p:cNvPr>
          <p:cNvSpPr txBox="1"/>
          <p:nvPr/>
        </p:nvSpPr>
        <p:spPr>
          <a:xfrm>
            <a:off x="8165959" y="2850319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5.2.6, 5.4.7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К2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6 выпусков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94A23-841B-D21E-F533-BF553C2A1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E7327B-01A7-26A0-60C1-9708BB099A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F80468-8B59-5B81-6295-C0332A8B76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2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ED7EF3FB-51BD-97F9-2ADE-4FC09C307680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Экономика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8CC1A1-0A3E-1F1C-0672-273BB350AF5D}"/>
              </a:ext>
            </a:extLst>
          </p:cNvPr>
          <p:cNvSpPr txBox="1"/>
          <p:nvPr/>
        </p:nvSpPr>
        <p:spPr>
          <a:xfrm>
            <a:off x="638438" y="1593134"/>
            <a:ext cx="500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исследований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 управлению </a:t>
            </a: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2500-3291)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774039-02B9-9DC4-BE22-8C600B43D5F3}"/>
              </a:ext>
            </a:extLst>
          </p:cNvPr>
          <p:cNvSpPr txBox="1"/>
          <p:nvPr/>
        </p:nvSpPr>
        <p:spPr>
          <a:xfrm>
            <a:off x="1741455" y="2884999"/>
            <a:ext cx="454500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5.2.5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</a:t>
            </a:r>
            <a:r>
              <a:rPr lang="en-US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доступа: открытый</a:t>
            </a: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A4AC2-1BFB-9BDA-3C43-BA17A2E636F2}"/>
              </a:ext>
            </a:extLst>
          </p:cNvPr>
          <p:cNvSpPr txBox="1"/>
          <p:nvPr/>
        </p:nvSpPr>
        <p:spPr>
          <a:xfrm>
            <a:off x="6111712" y="1618905"/>
            <a:ext cx="5681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Russian Journal 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of Management 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2500-1469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4FCE6F-4DD1-5A2A-8DF0-D03A1F277E54}"/>
              </a:ext>
            </a:extLst>
          </p:cNvPr>
          <p:cNvSpPr txBox="1"/>
          <p:nvPr/>
        </p:nvSpPr>
        <p:spPr>
          <a:xfrm>
            <a:off x="8165959" y="2850319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.2.1, 5.2.3 – 5.2.7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К2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3781E6-340D-14B5-20FA-3AF2D0D4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637" y="2850318"/>
            <a:ext cx="3741684" cy="2806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575DD1-19CF-5BCB-7853-46A4EA3B8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60" y="3156516"/>
            <a:ext cx="1597422" cy="221914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CD8196-B726-96D9-8709-4CB25BD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A3E79B-01D9-F4E4-CF0A-032EF77A6A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68BE0F-0D30-4FE4-864F-4DB2F65094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EF4567B4-F485-068B-8863-034134F8D4A5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Экономика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8CC1A1-0A3E-1F1C-0672-273BB350AF5D}"/>
              </a:ext>
            </a:extLst>
          </p:cNvPr>
          <p:cNvSpPr txBox="1"/>
          <p:nvPr/>
        </p:nvSpPr>
        <p:spPr>
          <a:xfrm>
            <a:off x="638438" y="1489437"/>
            <a:ext cx="50082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</a:t>
            </a:r>
            <a:r>
              <a:rPr lang="ru-RU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Экономика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2587-9111)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774039-02B9-9DC4-BE22-8C600B43D5F3}"/>
              </a:ext>
            </a:extLst>
          </p:cNvPr>
          <p:cNvSpPr txBox="1"/>
          <p:nvPr/>
        </p:nvSpPr>
        <p:spPr>
          <a:xfrm>
            <a:off x="215175" y="4206076"/>
            <a:ext cx="45450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5.2.1, 5.2.3, 5.2.4, 5.2.6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</a:t>
            </a: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A4AC2-1BFB-9BDA-3C43-BA17A2E636F2}"/>
              </a:ext>
            </a:extLst>
          </p:cNvPr>
          <p:cNvSpPr txBox="1"/>
          <p:nvPr/>
        </p:nvSpPr>
        <p:spPr>
          <a:xfrm>
            <a:off x="4317477" y="1475020"/>
            <a:ext cx="35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Экономика фирмы </a:t>
            </a:r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 2587-6287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4FCE6F-4DD1-5A2A-8DF0-D03A1F277E54}"/>
              </a:ext>
            </a:extLst>
          </p:cNvPr>
          <p:cNvSpPr txBox="1"/>
          <p:nvPr/>
        </p:nvSpPr>
        <p:spPr>
          <a:xfrm>
            <a:off x="4338677" y="4175297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5.2.4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</a:t>
            </a: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6706C0-28ED-094B-0129-9AF1FB1F1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34" y="2310526"/>
            <a:ext cx="3180785" cy="23855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48BBE5-4FF5-DF00-4419-4F135477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37" y="2284654"/>
            <a:ext cx="3175901" cy="23819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8ECA08-7C3D-D9E7-4040-C9D7B09EDAD2}"/>
              </a:ext>
            </a:extLst>
          </p:cNvPr>
          <p:cNvSpPr txBox="1"/>
          <p:nvPr/>
        </p:nvSpPr>
        <p:spPr>
          <a:xfrm>
            <a:off x="7843101" y="1446848"/>
            <a:ext cx="4300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Российский журнал управления проектами </a:t>
            </a:r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 2587-6279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818C06-8E7F-B869-F030-BF2344DAF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98" y="2298278"/>
            <a:ext cx="3048663" cy="22864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7F8C48-3C6F-FF7D-09AF-4BC8C3F647AB}"/>
              </a:ext>
            </a:extLst>
          </p:cNvPr>
          <p:cNvSpPr txBox="1"/>
          <p:nvPr/>
        </p:nvSpPr>
        <p:spPr>
          <a:xfrm>
            <a:off x="8229183" y="4150126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5.2.6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</a:t>
            </a: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98A1A-04CF-5357-2DF3-90E949239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105DEF-6B03-70DC-FB2F-91B276E7B1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E978A2-7B20-8540-15E9-A1FC8A17C1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95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ольцо 5">
            <a:extLst>
              <a:ext uri="{FF2B5EF4-FFF2-40B4-BE49-F238E27FC236}">
                <a16:creationId xmlns:a16="http://schemas.microsoft.com/office/drawing/2014/main" id="{0EAFAB4F-5B74-7FFA-0997-408BC88E187C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Психология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8BDAC0-249F-6F64-05E7-1CD7F6C94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397" y="2429981"/>
            <a:ext cx="4943989" cy="3707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11FDEF-093D-6739-8214-A7E2C2069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80" y="2424388"/>
            <a:ext cx="4682069" cy="35115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7E8D06-97CE-8B96-6DD8-12D56FAC823B}"/>
              </a:ext>
            </a:extLst>
          </p:cNvPr>
          <p:cNvSpPr txBox="1"/>
          <p:nvPr/>
        </p:nvSpPr>
        <p:spPr>
          <a:xfrm>
            <a:off x="638438" y="1593134"/>
            <a:ext cx="500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Социально-гуманитарные исследования и технологии </a:t>
            </a:r>
            <a:endParaRPr lang="en-US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2587-912X)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AA831-F885-BEC6-052F-F6D6BB9E6405}"/>
              </a:ext>
            </a:extLst>
          </p:cNvPr>
          <p:cNvSpPr txBox="1"/>
          <p:nvPr/>
        </p:nvSpPr>
        <p:spPr>
          <a:xfrm>
            <a:off x="6522345" y="1540495"/>
            <a:ext cx="5195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Прикладная педагогика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 психология 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2500-0543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2C45E9-F950-8CBA-9862-26567B236179}"/>
              </a:ext>
            </a:extLst>
          </p:cNvPr>
          <p:cNvSpPr txBox="1"/>
          <p:nvPr/>
        </p:nvSpPr>
        <p:spPr>
          <a:xfrm>
            <a:off x="2226365" y="2827654"/>
            <a:ext cx="45450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5.3.1, 5.3.4, 5.8.1, 5.8.2, 5.8.7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</a:t>
            </a:r>
            <a:r>
              <a:rPr lang="en-US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4 выпуска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4199F3-26EA-1697-3932-678AFE189E7A}"/>
              </a:ext>
            </a:extLst>
          </p:cNvPr>
          <p:cNvSpPr txBox="1"/>
          <p:nvPr/>
        </p:nvSpPr>
        <p:spPr>
          <a:xfrm>
            <a:off x="7902872" y="2800944"/>
            <a:ext cx="45450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5.3.3, 5.3.9, 5.8.1, 5.8.7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</a:t>
            </a:r>
            <a:r>
              <a:rPr lang="en-US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4 выпуска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7FCC63-976B-CEC6-AB79-1889DFCD5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E64280-1E97-DCB3-EFC9-0598332781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237493-1BF6-546F-AEE6-29CD218541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ольцо 5">
            <a:extLst>
              <a:ext uri="{FF2B5EF4-FFF2-40B4-BE49-F238E27FC236}">
                <a16:creationId xmlns:a16="http://schemas.microsoft.com/office/drawing/2014/main" id="{FF759835-577B-309E-ACCF-DEAA7BBF86A2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Политология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4BBCF5-599E-188D-7E4D-13AFBAFEF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67" y="2179024"/>
            <a:ext cx="5891104" cy="4418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F50C14-1339-B985-9953-EA6474D570F5}"/>
              </a:ext>
            </a:extLst>
          </p:cNvPr>
          <p:cNvSpPr txBox="1"/>
          <p:nvPr/>
        </p:nvSpPr>
        <p:spPr>
          <a:xfrm>
            <a:off x="4651911" y="2902292"/>
            <a:ext cx="45450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5.5.1 – 5.5.4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4 выпуска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Тип доступа: открытый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CDDD7-65A8-4687-AFF5-8358507A6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BACFA0-DBB3-0F67-21AE-50BE407399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CD3E53-7A18-B568-CB0B-678440AB49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E2B7FF-29CD-4C58-F9DD-263983CF37C7}"/>
              </a:ext>
            </a:extLst>
          </p:cNvPr>
          <p:cNvSpPr txBox="1"/>
          <p:nvPr/>
        </p:nvSpPr>
        <p:spPr>
          <a:xfrm>
            <a:off x="527874" y="1418679"/>
            <a:ext cx="5636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200" b="1">
                <a:solidFill>
                  <a:schemeClr val="bg1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Журнал политических исследований</a:t>
            </a:r>
          </a:p>
          <a:p>
            <a:r>
              <a:rPr lang="en-US" dirty="0">
                <a:solidFill>
                  <a:schemeClr val="tx1"/>
                </a:solidFill>
              </a:rPr>
              <a:t>(ISSN 2587-6295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65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5">
            <a:extLst>
              <a:ext uri="{FF2B5EF4-FFF2-40B4-BE49-F238E27FC236}">
                <a16:creationId xmlns:a16="http://schemas.microsoft.com/office/drawing/2014/main" id="{935A25B0-3A25-A979-753D-BB95E7A80421}"/>
              </a:ext>
            </a:extLst>
          </p:cNvPr>
          <p:cNvSpPr/>
          <p:nvPr/>
        </p:nvSpPr>
        <p:spPr>
          <a:xfrm rot="15763200">
            <a:off x="6845994" y="114556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39938F8-B53D-6345-B8FD-AC2B8D1F05E4}"/>
              </a:ext>
            </a:extLst>
          </p:cNvPr>
          <p:cNvSpPr txBox="1">
            <a:spLocks/>
          </p:cNvSpPr>
          <p:nvPr/>
        </p:nvSpPr>
        <p:spPr>
          <a:xfrm>
            <a:off x="498644" y="1207491"/>
            <a:ext cx="5453340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Виды изданий</a:t>
            </a: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5E3305FF-36D0-B811-D13A-331EE537B3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41657" y="1325637"/>
            <a:ext cx="3764140" cy="4151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Уровни образования</a:t>
            </a:r>
            <a:endParaRPr sz="2900" b="1" dirty="0">
              <a:solidFill>
                <a:srgbClr val="003FA3"/>
              </a:solidFill>
              <a:latin typeface="Kinetika Medium" pitchFamily="2" charset="0"/>
              <a:ea typeface="+mn-ea"/>
              <a:cs typeface="+mn-cs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07C30008-0BED-9D6F-7CF5-07949C63BB6A}"/>
              </a:ext>
            </a:extLst>
          </p:cNvPr>
          <p:cNvSpPr txBox="1"/>
          <p:nvPr/>
        </p:nvSpPr>
        <p:spPr>
          <a:xfrm>
            <a:off x="634748" y="1988840"/>
            <a:ext cx="5840668" cy="413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600" indent="-342900">
              <a:spcBef>
                <a:spcPts val="600"/>
              </a:spcBef>
              <a:spcAft>
                <a:spcPts val="600"/>
              </a:spcAft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200" spc="-30" dirty="0">
                <a:latin typeface="Kinetika" panose="00000500000000000000" pitchFamily="2" charset="-52"/>
                <a:cs typeface="Microsoft Sans Serif"/>
              </a:rPr>
              <a:t>Учебник</a:t>
            </a:r>
            <a:endParaRPr sz="2200" dirty="0">
              <a:latin typeface="Kinetika" panose="00000500000000000000" pitchFamily="2" charset="-52"/>
              <a:cs typeface="Microsoft Sans Serif"/>
            </a:endParaRPr>
          </a:p>
          <a:p>
            <a:pPr marL="391600" indent="-342900">
              <a:spcBef>
                <a:spcPts val="600"/>
              </a:spcBef>
              <a:spcAft>
                <a:spcPts val="600"/>
              </a:spcAft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200" spc="-15" dirty="0">
                <a:latin typeface="Kinetika" panose="00000500000000000000" pitchFamily="2" charset="-52"/>
                <a:cs typeface="Microsoft Sans Serif"/>
              </a:rPr>
              <a:t>Учебное</a:t>
            </a:r>
            <a:r>
              <a:rPr sz="2200" dirty="0">
                <a:latin typeface="Kinetika" panose="00000500000000000000" pitchFamily="2" charset="-52"/>
                <a:cs typeface="Microsoft Sans Serif"/>
              </a:rPr>
              <a:t> </a:t>
            </a:r>
            <a:r>
              <a:rPr sz="2200" spc="-10" dirty="0">
                <a:latin typeface="Kinetika" panose="00000500000000000000" pitchFamily="2" charset="-52"/>
                <a:cs typeface="Microsoft Sans Serif"/>
              </a:rPr>
              <a:t>пособие</a:t>
            </a:r>
            <a:endParaRPr sz="2200" dirty="0">
              <a:latin typeface="Kinetika" panose="00000500000000000000" pitchFamily="2" charset="-52"/>
              <a:cs typeface="Microsoft Sans Serif"/>
            </a:endParaRPr>
          </a:p>
          <a:p>
            <a:pPr marL="391600" indent="-342900">
              <a:spcBef>
                <a:spcPts val="600"/>
              </a:spcBef>
              <a:spcAft>
                <a:spcPts val="600"/>
              </a:spcAft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200" spc="-25" dirty="0" err="1">
                <a:latin typeface="Kinetika" panose="00000500000000000000" pitchFamily="2" charset="-52"/>
                <a:cs typeface="Microsoft Sans Serif"/>
              </a:rPr>
              <a:t>Учебно-методическая</a:t>
            </a:r>
            <a:r>
              <a:rPr sz="2200" spc="20" dirty="0">
                <a:latin typeface="Kinetika" panose="00000500000000000000" pitchFamily="2" charset="-52"/>
                <a:cs typeface="Microsoft Sans Serif"/>
              </a:rPr>
              <a:t> </a:t>
            </a:r>
            <a:r>
              <a:rPr sz="2200" spc="-10" dirty="0" err="1">
                <a:latin typeface="Kinetika" panose="00000500000000000000" pitchFamily="2" charset="-52"/>
                <a:cs typeface="Microsoft Sans Serif"/>
              </a:rPr>
              <a:t>литература</a:t>
            </a:r>
            <a:endParaRPr lang="ru-RU" sz="2200" spc="-10" dirty="0">
              <a:latin typeface="Kinetika" panose="00000500000000000000" pitchFamily="2" charset="-52"/>
              <a:cs typeface="Microsoft Sans Serif"/>
            </a:endParaRPr>
          </a:p>
          <a:p>
            <a:pPr marL="391600" indent="-342900">
              <a:spcBef>
                <a:spcPts val="600"/>
              </a:spcBef>
              <a:spcAft>
                <a:spcPts val="600"/>
              </a:spcAft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200" spc="-20" dirty="0">
                <a:latin typeface="Kinetika" panose="00000500000000000000" pitchFamily="2" charset="-52"/>
                <a:cs typeface="Microsoft Sans Serif"/>
              </a:rPr>
              <a:t>Практическое</a:t>
            </a:r>
            <a:r>
              <a:rPr lang="ru-RU" sz="2200" spc="-60" dirty="0">
                <a:latin typeface="Kinetika" panose="00000500000000000000" pitchFamily="2" charset="-52"/>
                <a:cs typeface="Microsoft Sans Serif"/>
              </a:rPr>
              <a:t> </a:t>
            </a:r>
            <a:r>
              <a:rPr lang="ru-RU" sz="2200" spc="-10" dirty="0">
                <a:latin typeface="Kinetika" panose="00000500000000000000" pitchFamily="2" charset="-52"/>
                <a:cs typeface="Microsoft Sans Serif"/>
              </a:rPr>
              <a:t>пособие</a:t>
            </a:r>
            <a:endParaRPr lang="ru-RU" sz="2200" dirty="0">
              <a:latin typeface="Kinetika" panose="00000500000000000000" pitchFamily="2" charset="-52"/>
              <a:cs typeface="Microsoft Sans Serif"/>
            </a:endParaRPr>
          </a:p>
          <a:p>
            <a:pPr marL="391600" indent="-342900">
              <a:spcBef>
                <a:spcPts val="600"/>
              </a:spcBef>
              <a:spcAft>
                <a:spcPts val="600"/>
              </a:spcAft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200" spc="-20" dirty="0">
                <a:latin typeface="Kinetika" panose="00000500000000000000" pitchFamily="2" charset="-52"/>
                <a:cs typeface="Microsoft Sans Serif"/>
              </a:rPr>
              <a:t>Справочная</a:t>
            </a:r>
            <a:r>
              <a:rPr lang="ru-RU" sz="2200" spc="20" dirty="0">
                <a:latin typeface="Kinetika" panose="00000500000000000000" pitchFamily="2" charset="-52"/>
                <a:cs typeface="Microsoft Sans Serif"/>
              </a:rPr>
              <a:t> </a:t>
            </a:r>
            <a:r>
              <a:rPr lang="ru-RU" sz="2200" spc="-10" dirty="0">
                <a:latin typeface="Kinetika" panose="00000500000000000000" pitchFamily="2" charset="-52"/>
                <a:cs typeface="Microsoft Sans Serif"/>
              </a:rPr>
              <a:t>литература</a:t>
            </a:r>
            <a:endParaRPr lang="ru-RU" sz="2200" dirty="0">
              <a:latin typeface="Kinetika" panose="00000500000000000000" pitchFamily="2" charset="-52"/>
              <a:cs typeface="Microsoft Sans Serif"/>
            </a:endParaRPr>
          </a:p>
          <a:p>
            <a:pPr marL="391600" indent="-342900">
              <a:spcBef>
                <a:spcPts val="600"/>
              </a:spcBef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200" spc="-10" dirty="0" err="1">
                <a:latin typeface="Kinetika" panose="00000500000000000000" pitchFamily="2" charset="-52"/>
                <a:cs typeface="Microsoft Sans Serif"/>
              </a:rPr>
              <a:t>Монография</a:t>
            </a:r>
            <a:r>
              <a:rPr lang="ru-RU" sz="2200" spc="-10" dirty="0">
                <a:latin typeface="Kinetika" panose="00000500000000000000" pitchFamily="2" charset="-52"/>
                <a:cs typeface="Microsoft Sans Serif"/>
              </a:rPr>
              <a:t> </a:t>
            </a:r>
          </a:p>
          <a:p>
            <a:pPr marL="391600" indent="-342900">
              <a:spcBef>
                <a:spcPts val="600"/>
              </a:spcBef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200" spc="-10" dirty="0">
                <a:latin typeface="Kinetika" panose="00000500000000000000" pitchFamily="2" charset="-52"/>
                <a:cs typeface="Microsoft Sans Serif"/>
              </a:rPr>
              <a:t>Научное и научно-популярное издания</a:t>
            </a:r>
          </a:p>
          <a:p>
            <a:pPr marL="391600" indent="-342900">
              <a:spcBef>
                <a:spcPts val="600"/>
              </a:spcBef>
              <a:spcAft>
                <a:spcPts val="600"/>
              </a:spcAft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200" spc="-5" dirty="0" err="1">
                <a:latin typeface="Kinetika" panose="00000500000000000000" pitchFamily="2" charset="-52"/>
                <a:cs typeface="Microsoft Sans Serif"/>
              </a:rPr>
              <a:t>Материалы</a:t>
            </a:r>
            <a:r>
              <a:rPr sz="2200" dirty="0">
                <a:latin typeface="Kinetika" panose="00000500000000000000" pitchFamily="2" charset="-52"/>
                <a:cs typeface="Microsoft Sans Serif"/>
              </a:rPr>
              <a:t> </a:t>
            </a:r>
            <a:r>
              <a:rPr sz="2200" spc="-20" dirty="0" err="1">
                <a:latin typeface="Kinetika" panose="00000500000000000000" pitchFamily="2" charset="-52"/>
                <a:cs typeface="Microsoft Sans Serif"/>
              </a:rPr>
              <a:t>конференций</a:t>
            </a:r>
            <a:endParaRPr lang="ru-RU" sz="2200" spc="-20" dirty="0">
              <a:latin typeface="Kinetika" panose="00000500000000000000" pitchFamily="2" charset="-52"/>
              <a:cs typeface="Microsoft Sans Serif"/>
            </a:endParaRPr>
          </a:p>
          <a:p>
            <a:pPr marL="391600" indent="-342900">
              <a:spcBef>
                <a:spcPts val="600"/>
              </a:spcBef>
              <a:spcAft>
                <a:spcPts val="600"/>
              </a:spcAft>
              <a:buClr>
                <a:srgbClr val="59A696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200" spc="-20" dirty="0">
                <a:latin typeface="Kinetika" panose="00000500000000000000" pitchFamily="2" charset="-52"/>
                <a:cs typeface="Microsoft Sans Serif"/>
              </a:rPr>
              <a:t>Художественная литература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B74F4-C8AB-195B-759A-52C85E118654}"/>
              </a:ext>
            </a:extLst>
          </p:cNvPr>
          <p:cNvSpPr txBox="1"/>
          <p:nvPr/>
        </p:nvSpPr>
        <p:spPr>
          <a:xfrm>
            <a:off x="6877331" y="1988840"/>
            <a:ext cx="4793406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r>
              <a:rPr lang="ru-RU" sz="2400" dirty="0">
                <a:latin typeface="Kinetika" panose="00000500000000000000" pitchFamily="2" charset="-52"/>
                <a:cs typeface="Microsoft Sans Serif"/>
              </a:rPr>
              <a:t>СПО</a:t>
            </a: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endParaRPr lang="ru-RU" sz="2400" dirty="0">
              <a:latin typeface="Kinetika" panose="00000500000000000000" pitchFamily="2" charset="-52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r>
              <a:rPr lang="ru-RU" sz="2400" dirty="0">
                <a:latin typeface="Kinetika" panose="00000500000000000000" pitchFamily="2" charset="-52"/>
                <a:cs typeface="Microsoft Sans Serif"/>
              </a:rPr>
              <a:t>Бакалавриат</a:t>
            </a: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endParaRPr lang="ru-RU" sz="2400" dirty="0">
              <a:latin typeface="Kinetika" panose="00000500000000000000" pitchFamily="2" charset="-52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r>
              <a:rPr lang="ru-RU" sz="2400" dirty="0">
                <a:latin typeface="Kinetika" panose="00000500000000000000" pitchFamily="2" charset="-52"/>
                <a:cs typeface="Microsoft Sans Serif"/>
              </a:rPr>
              <a:t>Магистратура</a:t>
            </a: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endParaRPr lang="ru-RU" sz="2400" dirty="0">
              <a:latin typeface="Kinetika" panose="00000500000000000000" pitchFamily="2" charset="-52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r>
              <a:rPr lang="ru-RU" sz="2400" dirty="0">
                <a:latin typeface="Kinetika" panose="00000500000000000000" pitchFamily="2" charset="-52"/>
                <a:cs typeface="Microsoft Sans Serif"/>
              </a:rPr>
              <a:t>Специалитет</a:t>
            </a: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endParaRPr lang="ru-RU" sz="2400" dirty="0">
              <a:latin typeface="Kinetika" panose="00000500000000000000" pitchFamily="2" charset="-52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286385" algn="l"/>
                <a:tab pos="287020" algn="l"/>
              </a:tabLst>
            </a:pPr>
            <a:r>
              <a:rPr lang="ru-RU" sz="2400" dirty="0">
                <a:latin typeface="Kinetika" panose="00000500000000000000" pitchFamily="2" charset="-52"/>
                <a:cs typeface="Microsoft Sans Serif"/>
              </a:rPr>
              <a:t>Кадры высшей квалификации</a:t>
            </a:r>
          </a:p>
        </p:txBody>
      </p:sp>
      <p:pic>
        <p:nvPicPr>
          <p:cNvPr id="6" name="Рисунок 5" descr="Крышка вверх контур">
            <a:extLst>
              <a:ext uri="{FF2B5EF4-FFF2-40B4-BE49-F238E27FC236}">
                <a16:creationId xmlns:a16="http://schemas.microsoft.com/office/drawing/2014/main" id="{B3F4D13B-FDE4-3ECC-4C3F-8172B8A77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866527" y="2178044"/>
            <a:ext cx="914400" cy="914400"/>
          </a:xfrm>
          <a:prstGeom prst="rect">
            <a:avLst/>
          </a:prstGeom>
        </p:spPr>
      </p:pic>
      <p:pic>
        <p:nvPicPr>
          <p:cNvPr id="10" name="Рисунок 9" descr="Крышка вверх контур">
            <a:extLst>
              <a:ext uri="{FF2B5EF4-FFF2-40B4-BE49-F238E27FC236}">
                <a16:creationId xmlns:a16="http://schemas.microsoft.com/office/drawing/2014/main" id="{9A226701-8BD6-60C9-3E2B-CD8B32099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866527" y="2972779"/>
            <a:ext cx="914400" cy="914400"/>
          </a:xfrm>
          <a:prstGeom prst="rect">
            <a:avLst/>
          </a:prstGeom>
        </p:spPr>
      </p:pic>
      <p:pic>
        <p:nvPicPr>
          <p:cNvPr id="11" name="Рисунок 10" descr="Крышка вверх контур">
            <a:extLst>
              <a:ext uri="{FF2B5EF4-FFF2-40B4-BE49-F238E27FC236}">
                <a16:creationId xmlns:a16="http://schemas.microsoft.com/office/drawing/2014/main" id="{0BB0E77B-CFBA-F7B8-61F3-12C925E2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866527" y="3767514"/>
            <a:ext cx="914400" cy="914400"/>
          </a:xfrm>
          <a:prstGeom prst="rect">
            <a:avLst/>
          </a:prstGeom>
        </p:spPr>
      </p:pic>
      <p:pic>
        <p:nvPicPr>
          <p:cNvPr id="13" name="Рисунок 12" descr="Крышка вверх контур">
            <a:extLst>
              <a:ext uri="{FF2B5EF4-FFF2-40B4-BE49-F238E27FC236}">
                <a16:creationId xmlns:a16="http://schemas.microsoft.com/office/drawing/2014/main" id="{B8C931EF-96B8-4F80-7693-15F8DAC92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869156" y="4548309"/>
            <a:ext cx="914400" cy="914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487A6F-1D87-879C-0268-61827A0C5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5390B7-D872-3572-A963-1899812DE9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356DC9-A1CE-9F22-CF51-CAA1BC9F2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068" y="2186039"/>
            <a:ext cx="2650803" cy="1988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8AE4B-D1F0-9BC1-2328-4F47EEF5E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03" y="2283674"/>
            <a:ext cx="2520621" cy="18904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EB16E-8B84-9BEE-B493-42C1C34E133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9956" y="169860"/>
            <a:ext cx="1564458" cy="452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7188ED-4FE0-D276-946D-F739F57E350E}"/>
              </a:ext>
            </a:extLst>
          </p:cNvPr>
          <p:cNvSpPr txBox="1"/>
          <p:nvPr/>
        </p:nvSpPr>
        <p:spPr>
          <a:xfrm>
            <a:off x="577103" y="1748435"/>
            <a:ext cx="50082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Начальное образование</a:t>
            </a:r>
          </a:p>
          <a:p>
            <a:r>
              <a:rPr lang="en-US" sz="20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(ISSN 1998-0728)</a:t>
            </a:r>
            <a:endParaRPr lang="ru-RU" sz="20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212849"/>
              </a:solidFill>
              <a:latin typeface="Kinetika Medium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43FD98-66B1-47F3-4B70-D3761F7273DE}"/>
              </a:ext>
            </a:extLst>
          </p:cNvPr>
          <p:cNvSpPr txBox="1"/>
          <p:nvPr/>
        </p:nvSpPr>
        <p:spPr>
          <a:xfrm>
            <a:off x="6829122" y="1691040"/>
            <a:ext cx="3525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Профильная школа</a:t>
            </a:r>
          </a:p>
          <a:p>
            <a:r>
              <a:rPr lang="en-US" sz="20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(ISSN  1998-0744 </a:t>
            </a:r>
            <a:r>
              <a:rPr lang="ru-RU" sz="20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212849"/>
              </a:solidFill>
              <a:latin typeface="Kinetika Medium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377C89-D467-5028-B754-743449177763}"/>
              </a:ext>
            </a:extLst>
          </p:cNvPr>
          <p:cNvSpPr txBox="1"/>
          <p:nvPr/>
        </p:nvSpPr>
        <p:spPr>
          <a:xfrm>
            <a:off x="571202" y="4070004"/>
            <a:ext cx="55186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5.8.1, 5.8.2, 5.8.7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Урал-Пресс 82391</a:t>
            </a: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54FE7D-C389-8F6F-57B8-C529DC3635F8}"/>
              </a:ext>
            </a:extLst>
          </p:cNvPr>
          <p:cNvSpPr txBox="1"/>
          <p:nvPr/>
        </p:nvSpPr>
        <p:spPr>
          <a:xfrm>
            <a:off x="6924414" y="4057233"/>
            <a:ext cx="45450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5.8.1, 5.8.7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Урал-Пресс 82390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9B36B1-B334-8D44-B2EB-45213472C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1202" y="323725"/>
            <a:ext cx="1203134" cy="3521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F7FD48-4531-7A43-9A73-BB7DEE7C2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417664" y="290703"/>
            <a:ext cx="1203134" cy="3521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692AAE-DAF1-CA4D-8DC3-E330FDC4C5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66" y="285642"/>
            <a:ext cx="1828069" cy="3850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3B9429-81CB-2644-851E-0509636C8505}"/>
              </a:ext>
            </a:extLst>
          </p:cNvPr>
          <p:cNvSpPr txBox="1"/>
          <p:nvPr/>
        </p:nvSpPr>
        <p:spPr>
          <a:xfrm>
            <a:off x="571202" y="1137042"/>
            <a:ext cx="24994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</a:rPr>
              <a:t>Педагогика</a:t>
            </a:r>
          </a:p>
        </p:txBody>
      </p:sp>
    </p:spTree>
    <p:extLst>
      <p:ext uri="{BB962C8B-B14F-4D97-AF65-F5344CB8AC3E}">
        <p14:creationId xmlns:p14="http://schemas.microsoft.com/office/powerpoint/2010/main" val="96453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C4CE39A9-5945-28A6-875C-04516967CE2C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Педагогика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88E66F-FC3C-1448-4EB0-003125016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67" y="2267298"/>
            <a:ext cx="2682350" cy="20117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43FD98-66B1-47F3-4B70-D3761F7273DE}"/>
              </a:ext>
            </a:extLst>
          </p:cNvPr>
          <p:cNvSpPr txBox="1"/>
          <p:nvPr/>
        </p:nvSpPr>
        <p:spPr>
          <a:xfrm>
            <a:off x="1123486" y="1384534"/>
            <a:ext cx="499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педагогических исследований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(2500-3305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EC494-84E0-7756-9780-602BE3339DB4}"/>
              </a:ext>
            </a:extLst>
          </p:cNvPr>
          <p:cNvSpPr txBox="1"/>
          <p:nvPr/>
        </p:nvSpPr>
        <p:spPr>
          <a:xfrm>
            <a:off x="6877082" y="1314924"/>
            <a:ext cx="4300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Стандарты и мониторинг в образовании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 1998-1740 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54FE7D-C389-8F6F-57B8-C529DC3635F8}"/>
              </a:ext>
            </a:extLst>
          </p:cNvPr>
          <p:cNvSpPr txBox="1"/>
          <p:nvPr/>
        </p:nvSpPr>
        <p:spPr>
          <a:xfrm>
            <a:off x="661907" y="4133595"/>
            <a:ext cx="530879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5.8.1, 5.8.2, 5.8.7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-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доступа: открытый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9F0379-4104-99C9-1E10-2AFBE34FB78E}"/>
              </a:ext>
            </a:extLst>
          </p:cNvPr>
          <p:cNvSpPr txBox="1"/>
          <p:nvPr/>
        </p:nvSpPr>
        <p:spPr>
          <a:xfrm>
            <a:off x="6528414" y="4133594"/>
            <a:ext cx="50016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5.8.7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Урал-Пресс 47691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806601B-240C-B0DB-5815-415C42D24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9" y="2361601"/>
            <a:ext cx="2846396" cy="21347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6319A7-E4AC-1D40-44D5-90C9718B7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BE673-4C5B-A22A-D51D-AA5FD191C5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101E02-E786-4028-E94C-3B44325F93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88DC3FD1-4FE3-1BB9-3F3D-5BCD7C5BD923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Филология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499836-CC4A-CAE6-21C6-7499F5761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289" y="1649861"/>
            <a:ext cx="6308621" cy="4731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3CF341-A14D-1359-0EAA-6FEA3F9FDB84}"/>
              </a:ext>
            </a:extLst>
          </p:cNvPr>
          <p:cNvSpPr txBox="1"/>
          <p:nvPr/>
        </p:nvSpPr>
        <p:spPr>
          <a:xfrm>
            <a:off x="4184680" y="2440047"/>
            <a:ext cx="454500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5.7.7, 5.7.8, 5.7.9, 5.8.1, 5.8.2, 5.8.3, 5.8.7, 5.9.5, 5.9.6, 5.9.8, 5.9.9, 5.10.1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доступа: открытый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26E006-A6D5-6D99-94A2-0D1581DF2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591ED-FBB2-D085-F9F2-7BB42D1E1B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A247D3-F5D8-683A-A700-B05AA65262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F20C4A-2851-305C-17E0-2891A978D15E}"/>
              </a:ext>
            </a:extLst>
          </p:cNvPr>
          <p:cNvSpPr txBox="1"/>
          <p:nvPr/>
        </p:nvSpPr>
        <p:spPr>
          <a:xfrm>
            <a:off x="515888" y="1418679"/>
            <a:ext cx="6116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200" b="1">
                <a:solidFill>
                  <a:schemeClr val="bg1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НИР. Современная </a:t>
            </a:r>
            <a:r>
              <a:rPr lang="ru-RU" dirty="0" err="1">
                <a:solidFill>
                  <a:schemeClr val="tx1"/>
                </a:solidFill>
              </a:rPr>
              <a:t>коммуникативистка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(ISSN 2587-9103)</a:t>
            </a:r>
          </a:p>
        </p:txBody>
      </p:sp>
    </p:spTree>
    <p:extLst>
      <p:ext uri="{BB962C8B-B14F-4D97-AF65-F5344CB8AC3E}">
        <p14:creationId xmlns:p14="http://schemas.microsoft.com/office/powerpoint/2010/main" val="240499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ольцо 5">
            <a:extLst>
              <a:ext uri="{FF2B5EF4-FFF2-40B4-BE49-F238E27FC236}">
                <a16:creationId xmlns:a16="http://schemas.microsoft.com/office/drawing/2014/main" id="{EDD8A046-B729-87C2-EB0A-9A6B981B1F5B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Сетевые журналы, включенные в РИНЦ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A8EA0E-4A8B-76D7-75AF-5217F731E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820"/>
            <a:ext cx="4342604" cy="3256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58C1C-A1CF-2DC8-F348-351301D71A0E}"/>
              </a:ext>
            </a:extLst>
          </p:cNvPr>
          <p:cNvSpPr txBox="1"/>
          <p:nvPr/>
        </p:nvSpPr>
        <p:spPr>
          <a:xfrm>
            <a:off x="356999" y="5211354"/>
            <a:ext cx="12300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философских исследований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D21CC-6FAD-0E6B-E0DE-A4CF06C3DC7A}"/>
              </a:ext>
            </a:extLst>
          </p:cNvPr>
          <p:cNvSpPr txBox="1"/>
          <p:nvPr/>
        </p:nvSpPr>
        <p:spPr>
          <a:xfrm>
            <a:off x="2946533" y="5896752"/>
            <a:ext cx="6149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естественнонаучных исследований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3B1EB-81AB-B7F9-701D-25AC8B5A0AE3}"/>
              </a:ext>
            </a:extLst>
          </p:cNvPr>
          <p:cNvSpPr txBox="1"/>
          <p:nvPr/>
        </p:nvSpPr>
        <p:spPr>
          <a:xfrm>
            <a:off x="6507076" y="5211354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исторических исследований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9C4DBA-62A5-61DD-B81E-9361E3DBD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20" y="1453669"/>
            <a:ext cx="4342604" cy="32569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0E996DF-88C9-F5FA-FB40-A7F75BE3B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14" y="1453670"/>
            <a:ext cx="4342603" cy="32569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8CC94-CDC2-4796-BAC3-66AAFCE98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06111-8B1D-EA4A-0AEF-CF6CC986E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6BDEFE-9F4E-C5B9-7DDE-59C305C87F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4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B6859345-81C0-FA36-B53D-54BAD9E2CD20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3C568-35DB-BFA7-BFD7-630035EE7A51}"/>
              </a:ext>
            </a:extLst>
          </p:cNvPr>
          <p:cNvSpPr txBox="1"/>
          <p:nvPr/>
        </p:nvSpPr>
        <p:spPr>
          <a:xfrm>
            <a:off x="661907" y="5394283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социологических исследований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4EE7A-15DD-E725-E90B-12CF1880E08A}"/>
              </a:ext>
            </a:extLst>
          </p:cNvPr>
          <p:cNvSpPr txBox="1"/>
          <p:nvPr/>
        </p:nvSpPr>
        <p:spPr>
          <a:xfrm>
            <a:off x="6368763" y="5901566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технических исследований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161C1E-69E8-28F2-8BAE-D6D8B619B90C}"/>
              </a:ext>
            </a:extLst>
          </p:cNvPr>
          <p:cNvSpPr txBox="1"/>
          <p:nvPr/>
        </p:nvSpPr>
        <p:spPr>
          <a:xfrm>
            <a:off x="6368763" y="5394283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филологических исследований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62C72-1E75-EBD3-F631-65A8ABA0916E}"/>
              </a:ext>
            </a:extLst>
          </p:cNvPr>
          <p:cNvSpPr txBox="1"/>
          <p:nvPr/>
        </p:nvSpPr>
        <p:spPr>
          <a:xfrm>
            <a:off x="661907" y="5903489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экономических исследований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54722B-D0DF-06F1-FD9D-D6BF47FD0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69" y="1720074"/>
            <a:ext cx="4310616" cy="32329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9E8B86-0447-B3D8-D31D-89ABB1CDF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85" y="1720074"/>
            <a:ext cx="4310616" cy="323296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4640533-8961-1C10-9F35-2A4F39472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39" y="1720074"/>
            <a:ext cx="4310615" cy="32329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8C8CF3-3EF1-6CB4-0F8C-D4520D1E5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93" y="1790017"/>
            <a:ext cx="4310607" cy="3232955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A3E6F75-3108-794E-61C4-759D8D889E17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Сетевые журналы, включенные в РИНЦ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F8BF0-E494-4154-BEE4-39872DB07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C2E14E-459C-8A87-0FED-3107AFAD21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10C3D4-7CF5-BA4B-3E30-A83E63AB006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5">
            <a:extLst>
              <a:ext uri="{FF2B5EF4-FFF2-40B4-BE49-F238E27FC236}">
                <a16:creationId xmlns:a16="http://schemas.microsoft.com/office/drawing/2014/main" id="{77683BB4-E46F-B4FC-553C-DF8CD9B204F6}"/>
              </a:ext>
            </a:extLst>
          </p:cNvPr>
          <p:cNvSpPr/>
          <p:nvPr/>
        </p:nvSpPr>
        <p:spPr>
          <a:xfrm rot="2556092">
            <a:off x="-4071392" y="-4824745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Условия публикации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15888" y="1728527"/>
            <a:ext cx="1099046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статья должна быть оформлена в соответствии с требованиями конкретного журнала (с требованиями можно ознакомиться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на странице журнала на сайте naukaru.ru);</a:t>
            </a:r>
          </a:p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заявка на издание статьи подается через личный кабинет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на сайте naukaru.ru;</a:t>
            </a:r>
          </a:p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заключение договора на публикацию статьи;</a:t>
            </a:r>
          </a:p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авторский экземпляр печатных журналов можно приобрести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 Издательстве;</a:t>
            </a:r>
          </a:p>
          <a:p>
            <a:pPr marL="342900" lvl="0" indent="-342900" algn="just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бесплатно направляется электронная версия статьи.</a:t>
            </a:r>
          </a:p>
          <a:p>
            <a:pPr marL="715963" lvl="0" indent="-342900" algn="just">
              <a:spcAft>
                <a:spcPts val="1200"/>
              </a:spcAft>
              <a:buSzPct val="12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ru-RU" sz="20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28094-B22D-72D2-173A-B98BCF0937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2A3060-0F5F-EBE9-54FF-78889F3302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5">
            <a:extLst>
              <a:ext uri="{FF2B5EF4-FFF2-40B4-BE49-F238E27FC236}">
                <a16:creationId xmlns:a16="http://schemas.microsoft.com/office/drawing/2014/main" id="{66674775-7A98-AD31-B76E-03E4CDD4826A}"/>
              </a:ext>
            </a:extLst>
          </p:cNvPr>
          <p:cNvSpPr/>
          <p:nvPr/>
        </p:nvSpPr>
        <p:spPr>
          <a:xfrm rot="2556092">
            <a:off x="-4071392" y="-4824745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Сроки публикации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600765" y="2213282"/>
            <a:ext cx="10990469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рассмотрение и рецензирование статьи занимает 1-3 месяца;</a:t>
            </a:r>
          </a:p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2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публикация в журнале после одобрения статьи 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 течение 1-3-х месяцев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(в зависимости от периодичности журнала).</a:t>
            </a:r>
          </a:p>
          <a:p>
            <a:pPr marL="715963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ru-RU" sz="20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0C4C0E-245E-3E6A-5D6E-ED97CB28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EFC6A5-1782-7124-DEE1-A2A7EFC3B7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5">
            <a:extLst>
              <a:ext uri="{FF2B5EF4-FFF2-40B4-BE49-F238E27FC236}">
                <a16:creationId xmlns:a16="http://schemas.microsoft.com/office/drawing/2014/main" id="{12C57CA3-5EEF-5979-F2BF-CF38A2F7F5B7}"/>
              </a:ext>
            </a:extLst>
          </p:cNvPr>
          <p:cNvSpPr/>
          <p:nvPr/>
        </p:nvSpPr>
        <p:spPr>
          <a:xfrm rot="2848476">
            <a:off x="3666299" y="15242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Контактная информация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600765" y="1589059"/>
            <a:ext cx="10990469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Издание учебников, уч</a:t>
            </a:r>
            <a:r>
              <a:rPr lang="ru-RU" sz="20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ебных</a:t>
            </a: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пособий, монографий</a:t>
            </a:r>
          </a:p>
          <a:p>
            <a:pPr marL="715963" lvl="0" algn="just">
              <a:buSzPct val="120000"/>
              <a:tabLst>
                <a:tab pos="715963" algn="l"/>
              </a:tabLst>
            </a:pPr>
            <a:r>
              <a:rPr lang="ru-RU" sz="1400" b="1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Куракова</a:t>
            </a:r>
            <a:r>
              <a:rPr lang="ru-RU" sz="14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Анна Петровна (издание на бесплатной основе)</a:t>
            </a:r>
          </a:p>
          <a:p>
            <a:pPr marL="715963" lvl="0" algn="just">
              <a:buSzPct val="120000"/>
              <a:tabLst>
                <a:tab pos="715963" algn="l"/>
              </a:tabLst>
            </a:pP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тел.</a:t>
            </a:r>
            <a:r>
              <a:rPr lang="en-US" sz="14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8-495-280-15-96 (доб. </a:t>
            </a:r>
            <a:r>
              <a:rPr lang="ru-RU" sz="14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275</a:t>
            </a: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715963" lvl="0" algn="just">
              <a:buSzPct val="120000"/>
              <a:tabLst>
                <a:tab pos="715963" algn="l"/>
              </a:tabLst>
            </a:pPr>
            <a:r>
              <a:rPr lang="ru-RU" sz="1400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e-mail</a:t>
            </a: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: izdat@infra-m.ru</a:t>
            </a:r>
          </a:p>
          <a:p>
            <a:pPr lvl="0" algn="just">
              <a:buSzPct val="120000"/>
              <a:tabLst>
                <a:tab pos="457200" algn="l"/>
              </a:tabLst>
            </a:pP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		</a:t>
            </a:r>
          </a:p>
          <a:p>
            <a:pPr marL="536575" lvl="0" indent="179388" algn="just">
              <a:buSzPct val="120000"/>
            </a:pPr>
            <a:r>
              <a:rPr lang="ru-RU" sz="14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Чистякова Анастасия Игоревна (издание на платной основе)</a:t>
            </a:r>
          </a:p>
          <a:p>
            <a:pPr marL="536575" lvl="0" indent="179388" algn="just">
              <a:buSzPct val="120000"/>
            </a:pP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тел.: 8-495-280-15-96 (доб. 393)</a:t>
            </a:r>
          </a:p>
          <a:p>
            <a:pPr marL="536575" lvl="0" indent="179388" algn="just">
              <a:buSzPct val="120000"/>
            </a:pPr>
            <a:r>
              <a:rPr lang="en-US" sz="14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e-mail: cai@infra-m.ru</a:t>
            </a:r>
            <a:endParaRPr lang="ru-RU" sz="14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6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Редакция</a:t>
            </a: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журналов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sz="1400" b="1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Гальперович</a:t>
            </a:r>
            <a:r>
              <a:rPr lang="ru-RU" sz="14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Дарья Сергеевна 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тел.</a:t>
            </a:r>
            <a:r>
              <a:rPr lang="en-US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8-495-280-15-96 (доб. 501) 	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sz="1400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e-mail</a:t>
            </a: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: 501@infra-m.ru (по всем вопросам)</a:t>
            </a:r>
          </a:p>
          <a:p>
            <a:pPr lvl="0" algn="just">
              <a:buSzPct val="120000"/>
              <a:tabLst>
                <a:tab pos="457200" algn="l"/>
              </a:tabLst>
            </a:pP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sz="14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Титова Елена Николаевна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sz="1400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e-mail</a:t>
            </a: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: titova_en@infra-m.ru (по программе INFRA-M </a:t>
            </a:r>
            <a:r>
              <a:rPr lang="ru-RU" sz="1400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Citation</a:t>
            </a: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 lvl="0" algn="just">
              <a:buSzPct val="120000"/>
              <a:tabLst>
                <a:tab pos="457200" algn="l"/>
              </a:tabLst>
            </a:pPr>
            <a:endParaRPr lang="ru-RU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ЭБС </a:t>
            </a:r>
            <a:r>
              <a:rPr lang="en-US" sz="2000" b="1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Znanium</a:t>
            </a:r>
            <a:endParaRPr lang="ru-RU" sz="20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тел.: 8-800-511-00-89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en-US" sz="14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-mail: ebs_support@znanium.com</a:t>
            </a:r>
            <a:endParaRPr lang="ru-RU" sz="14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6F19B6-2CBE-DD9E-25C0-B3945429AE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46C956-6F3C-3AFB-D24B-50D84EDC1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Кольцо 15">
            <a:extLst>
              <a:ext uri="{FF2B5EF4-FFF2-40B4-BE49-F238E27FC236}">
                <a16:creationId xmlns:a16="http://schemas.microsoft.com/office/drawing/2014/main" id="{99D29510-EA07-7A42-9F4F-7D5BFC9548AC}"/>
              </a:ext>
            </a:extLst>
          </p:cNvPr>
          <p:cNvSpPr/>
          <p:nvPr/>
        </p:nvSpPr>
        <p:spPr>
          <a:xfrm rot="2848476">
            <a:off x="1735462" y="-1097766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911BD52-6E39-E844-9B92-D33E8D6FB57D}"/>
              </a:ext>
            </a:extLst>
          </p:cNvPr>
          <p:cNvSpPr/>
          <p:nvPr/>
        </p:nvSpPr>
        <p:spPr>
          <a:xfrm>
            <a:off x="7407279" y="1864885"/>
            <a:ext cx="3621145" cy="3621145"/>
          </a:xfrm>
          <a:prstGeom prst="ellipse">
            <a:avLst/>
          </a:prstGeom>
          <a:solidFill>
            <a:srgbClr val="38A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3AEF7-5C0E-C0F3-0ADD-4EFBC2A7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07" y="2307273"/>
            <a:ext cx="7455120" cy="11642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03FA3"/>
                </a:solidFill>
                <a:latin typeface="Kinetika Medium" pitchFamily="2" charset="0"/>
              </a:rPr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36417-9CF2-C4F7-7F6F-96879E1FCCCA}"/>
              </a:ext>
            </a:extLst>
          </p:cNvPr>
          <p:cNvSpPr txBox="1"/>
          <p:nvPr/>
        </p:nvSpPr>
        <p:spPr>
          <a:xfrm>
            <a:off x="661907" y="4077413"/>
            <a:ext cx="63601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38A58E"/>
                </a:solidFill>
                <a:latin typeface="Kinetik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Чистякова Анастасия Игоревна</a:t>
            </a:r>
          </a:p>
          <a:p>
            <a:r>
              <a:rPr lang="ru-RU" dirty="0">
                <a:solidFill>
                  <a:srgbClr val="212849"/>
                </a:solidFill>
                <a:latin typeface="Kinetika Medium" pitchFamily="2" charset="0"/>
              </a:rPr>
              <a:t>Руководитель издательских проектов НИЦ ИНФРА-М</a:t>
            </a:r>
          </a:p>
          <a:p>
            <a:endParaRPr lang="ru-RU" dirty="0">
              <a:solidFill>
                <a:srgbClr val="212849"/>
              </a:solidFill>
              <a:latin typeface="Kinetika Medium" pitchFamily="2" charset="0"/>
            </a:endParaRPr>
          </a:p>
          <a:p>
            <a:r>
              <a:rPr lang="en-US" dirty="0">
                <a:solidFill>
                  <a:srgbClr val="212849"/>
                </a:solidFill>
                <a:latin typeface="Kinetik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ru-RU" dirty="0">
                <a:solidFill>
                  <a:srgbClr val="212849"/>
                </a:solidFill>
                <a:latin typeface="Kinetik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212849"/>
                </a:solidFill>
                <a:latin typeface="Kinetika Medium" pitchFamily="2" charset="0"/>
              </a:rPr>
              <a:t>cai@infra-m.ru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EC947C-2B00-9D4C-AF42-4C2034757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00" y="2636906"/>
            <a:ext cx="2077103" cy="20771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E183BB-DC74-3C59-AB2A-BB9D748354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A919FB-DF2F-A29A-2F32-66A7D23150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972C9864-797B-3E98-9E78-994390CC2BF0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6925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Для публикации необходимо предоставить*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78139" y="1737743"/>
            <a:ext cx="10990469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готовую рукопись целиком</a:t>
            </a:r>
            <a:endParaRPr lang="ru-RU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		- объем для учебника – 10-25 </a:t>
            </a:r>
            <a:r>
              <a:rPr lang="ru-RU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а.л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SzPct val="120000"/>
              <a:tabLst>
                <a:tab pos="457200" algn="l"/>
              </a:tabLst>
            </a:pP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		- объем для учебного пособия – 8-25 </a:t>
            </a:r>
            <a:r>
              <a:rPr lang="ru-RU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а.л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600"/>
              </a:spcAft>
              <a:buSzPct val="120000"/>
              <a:tabLst>
                <a:tab pos="457200" algn="l"/>
              </a:tabLst>
            </a:pP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		- объем для монографии – 8-15 </a:t>
            </a:r>
            <a:r>
              <a:rPr lang="ru-RU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а.л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авторскую заявку на издание (краткая анкета автора и его произведения)</a:t>
            </a:r>
          </a:p>
          <a:p>
            <a:pPr marL="342900" lvl="0" indent="-342900" algn="just">
              <a:spcAft>
                <a:spcPts val="6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рабочую программу дисциплины </a:t>
            </a:r>
          </a:p>
          <a:p>
            <a:pPr marL="895350" lvl="0" indent="-895350">
              <a:spcAft>
                <a:spcPts val="1200"/>
              </a:spcAft>
              <a:buSzPct val="120000"/>
              <a:tabLst>
                <a:tab pos="457200" algn="l"/>
              </a:tabLst>
            </a:pP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		(учебник должен полностью соответствовать РПД, </a:t>
            </a:r>
            <a:br>
              <a:rPr lang="ru-RU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учебное пособие может соответствовать не полностью, но по большей части)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скан договора с предыдущим издательством</a:t>
            </a:r>
            <a:r>
              <a:rPr lang="ru-RU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, если 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рукопись ранее издавалась, чтобы мы убедились в том, 	что права действительно у автора/-</a:t>
            </a:r>
            <a:r>
              <a:rPr lang="ru-RU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ов</a:t>
            </a:r>
            <a:endParaRPr lang="ru-RU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заявка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направляется через личный кабинет на сайте Naukaru.ru	</a:t>
            </a:r>
          </a:p>
          <a:p>
            <a:pPr lvl="0" algn="just">
              <a:spcAft>
                <a:spcPts val="600"/>
              </a:spcAft>
              <a:buSzPct val="120000"/>
              <a:tabLst>
                <a:tab pos="457200" algn="l"/>
              </a:tabLst>
            </a:pPr>
            <a:endParaRPr lang="ru-RU" dirty="0">
              <a:effectLst/>
              <a:latin typeface="Kinetika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600"/>
              </a:spcAft>
              <a:buSzPct val="120000"/>
              <a:tabLst>
                <a:tab pos="457200" algn="l"/>
              </a:tabLst>
            </a:pPr>
            <a:r>
              <a:rPr lang="ru-RU" b="1" dirty="0">
                <a:solidFill>
                  <a:srgbClr val="59A696"/>
                </a:solidFill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b="1" dirty="0"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Все подробности на сайте infra-m.ru в разделе «Авторам»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7B8DC2-4B0B-D98D-D655-CE1DF44AC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8B6137-A484-8841-AB12-1B3022814F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12">
            <a:extLst>
              <a:ext uri="{FF2B5EF4-FFF2-40B4-BE49-F238E27FC236}">
                <a16:creationId xmlns:a16="http://schemas.microsoft.com/office/drawing/2014/main" id="{6EDE83D2-99B5-CB5C-0E77-D61A4A6520BF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06768" y="806447"/>
            <a:ext cx="1134987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Виды публикаций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1648088" y="2290083"/>
            <a:ext cx="10990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buSzPct val="120000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Публикация в печатном виде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B67CF-8515-438D-11E6-7FF6E390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8C3447-0380-6779-6110-6C2E795507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08C29-3CC5-E5F3-FB1C-99B84C26A174}"/>
              </a:ext>
            </a:extLst>
          </p:cNvPr>
          <p:cNvSpPr txBox="1"/>
          <p:nvPr/>
        </p:nvSpPr>
        <p:spPr>
          <a:xfrm>
            <a:off x="1648088" y="4258974"/>
            <a:ext cx="792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buSzPct val="120000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Публикация в электронном виде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49AF51-F78A-351F-8070-491694D4D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695" y="3963232"/>
            <a:ext cx="1012393" cy="10123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7DFF0C-1DAA-E3A9-9FE1-1E0B0873B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748" y="1916832"/>
            <a:ext cx="1017694" cy="101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льцо 12">
            <a:extLst>
              <a:ext uri="{FF2B5EF4-FFF2-40B4-BE49-F238E27FC236}">
                <a16:creationId xmlns:a16="http://schemas.microsoft.com/office/drawing/2014/main" id="{FF133271-92ED-69E3-E256-C42A30210020}"/>
              </a:ext>
            </a:extLst>
          </p:cNvPr>
          <p:cNvSpPr/>
          <p:nvPr/>
        </p:nvSpPr>
        <p:spPr>
          <a:xfrm rot="5060924">
            <a:off x="-3653289" y="-7952341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33464" y="881434"/>
            <a:ext cx="11755224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Условия публикации в печатном виде за счет Издательства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15888" y="1556792"/>
            <a:ext cx="10990469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Рукопись проходит всесторонню</a:t>
            </a: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ю проверку (объем, актуальность, соответствие РПД, заимствования, коммерческая привлекательность и т.д.)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Между Автором и Издательством заключается договор исключительной лицензии на определенный срок 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Рукопись проходит полную редакционно-издательскую подготовка (редактура, верстка, корректура)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Выплачивается авторский гонорар (для учебников и учебных пособий)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Книге присваиваются все необходимые выходные данные </a:t>
            </a:r>
            <a:br>
              <a:rPr lang="en-US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ISBN</a:t>
            </a: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, УДК, ББК, авторский знак) 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Книга размещается на сайте </a:t>
            </a:r>
            <a:r>
              <a:rPr lang="en-US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Znanium.com</a:t>
            </a: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, метаданные передаются в РИНЦ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Печатается тираж и передается на дальнейшую реализацию</a:t>
            </a:r>
            <a:endParaRPr lang="en-US" sz="2000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Стандартный срок публикации – 4-9 месяцев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5CFD36-A8BE-3260-FAB6-F14D4BCCF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AB7524-46DC-0439-8131-A57223CD67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8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EEDC549B-1DA7-C18E-9118-E84C5D04E37E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7849" y="980728"/>
            <a:ext cx="11152890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Условия публикации в электронном виде за счет Издательства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17848" y="1556792"/>
            <a:ext cx="10990469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Рукопись оформляется по шаблону Издательства 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Рукопись публикуется в авторской редакции со стандартной обложкой Издательства для </a:t>
            </a:r>
            <a:b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</a:b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эл. публикации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Между Автором и Издательством заключается договор неисключительной лицензии на весь срок действия авторского права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Авторский гонорар не выплачивается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Книга размещается на сайте </a:t>
            </a:r>
            <a:r>
              <a:rPr lang="en-US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Znanium.com (</a:t>
            </a: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в закрытом доступе)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Книге присваиваются все необходимые выходные данные </a:t>
            </a:r>
            <a:br>
              <a:rPr lang="en-US" sz="2000" dirty="0">
                <a:latin typeface="Kinetika" panose="00000500000000000000" pitchFamily="2" charset="-52"/>
                <a:cs typeface="Times New Roman" panose="02020603050405020304" pitchFamily="18" charset="0"/>
              </a:rPr>
            </a:b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ISBN-online</a:t>
            </a: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, УДК, ББК, авторский знак)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Автору выдается свидетельство об электронной публикации (отправляется по запросу </a:t>
            </a:r>
            <a:b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</a:b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на </a:t>
            </a:r>
            <a:r>
              <a:rPr lang="en-US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e-mail</a:t>
            </a: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). </a:t>
            </a:r>
            <a:endParaRPr lang="en-US" sz="20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Стандартный срок публикации – 14-30 дней</a:t>
            </a:r>
            <a:r>
              <a:rPr lang="en-US" sz="2000" dirty="0">
                <a:latin typeface="Kinetika" panose="00000500000000000000" pitchFamily="2" charset="-52"/>
                <a:cs typeface="Times New Roman" panose="02020603050405020304" pitchFamily="18" charset="0"/>
              </a:rPr>
              <a:t> </a:t>
            </a:r>
            <a:endParaRPr lang="ru-RU" sz="20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FAC913-9A31-CED7-A2E8-DAEAC3FD0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BF4539-9051-756C-BAB8-271ABCF220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12">
            <a:extLst>
              <a:ext uri="{FF2B5EF4-FFF2-40B4-BE49-F238E27FC236}">
                <a16:creationId xmlns:a16="http://schemas.microsoft.com/office/drawing/2014/main" id="{092D958E-6D12-778C-B87C-2C7CCA199770}"/>
              </a:ext>
            </a:extLst>
          </p:cNvPr>
          <p:cNvSpPr/>
          <p:nvPr/>
        </p:nvSpPr>
        <p:spPr>
          <a:xfrm rot="5060924">
            <a:off x="-3653289" y="-7952341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51384" y="1049403"/>
            <a:ext cx="1134987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Дополнительные услуги для публикации в электронном виде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15888" y="2039402"/>
            <a:ext cx="1099046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Ускоренные сроки публикации (3-7 дней)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Присвоение индекса </a:t>
            </a:r>
            <a:r>
              <a:rPr lang="en-US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DOI</a:t>
            </a:r>
            <a:endParaRPr lang="ru-RU" sz="24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Размещение метаданных книги в РИНЦ </a:t>
            </a:r>
          </a:p>
          <a:p>
            <a:pPr marL="34290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Регистрация книги в </a:t>
            </a:r>
            <a:r>
              <a:rPr lang="ru-RU" sz="2400" dirty="0" err="1">
                <a:latin typeface="Kinetika" panose="00000500000000000000" pitchFamily="2" charset="-52"/>
                <a:cs typeface="Times New Roman" panose="02020603050405020304" pitchFamily="18" charset="0"/>
              </a:rPr>
              <a:t>Информрегистре</a:t>
            </a: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Редакционно-издательская подготовка макета </a:t>
            </a:r>
            <a:b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</a:b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(редактура, верстка, корректура, индивидуальный дизайн обложки)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3216D-392A-9BF4-5999-B4118A700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268F7-D7DB-2E3F-2CE3-86F6A2226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12">
            <a:extLst>
              <a:ext uri="{FF2B5EF4-FFF2-40B4-BE49-F238E27FC236}">
                <a16:creationId xmlns:a16="http://schemas.microsoft.com/office/drawing/2014/main" id="{092D958E-6D12-778C-B87C-2C7CCA199770}"/>
              </a:ext>
            </a:extLst>
          </p:cNvPr>
          <p:cNvSpPr/>
          <p:nvPr/>
        </p:nvSpPr>
        <p:spPr>
          <a:xfrm rot="5060924">
            <a:off x="-3653289" y="-7952341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51384" y="1049403"/>
            <a:ext cx="1134987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Виды авторских договоров </a:t>
            </a:r>
          </a:p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при издании учебной и научной литературы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15888" y="2039402"/>
            <a:ext cx="1099046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Договор отчуждения исключительного права </a:t>
            </a:r>
          </a:p>
          <a:p>
            <a:pPr lvl="0" algn="just">
              <a:spcAft>
                <a:spcPts val="1200"/>
              </a:spcAft>
              <a:buClr>
                <a:srgbClr val="59A696"/>
              </a:buClr>
              <a:buSzPct val="120000"/>
              <a:tabLst>
                <a:tab pos="457200" algn="l"/>
              </a:tabLst>
            </a:pP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	(монографии при публикации за счет Издательства, статьи)</a:t>
            </a:r>
          </a:p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Договор исключительной лицензии для печатных изданий</a:t>
            </a:r>
          </a:p>
          <a:p>
            <a:pPr lvl="0" algn="just">
              <a:spcAft>
                <a:spcPts val="1200"/>
              </a:spcAft>
              <a:buClr>
                <a:srgbClr val="59A696"/>
              </a:buClr>
              <a:buSzPct val="120000"/>
              <a:tabLst>
                <a:tab pos="457200" algn="l"/>
              </a:tabLst>
            </a:pP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	(учебники, уч. пособия, практикумы, справочники при публикации за счет Издательства)</a:t>
            </a:r>
          </a:p>
          <a:p>
            <a:pPr marL="34290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Договор неисключительной лицензии для печатных изданий</a:t>
            </a:r>
          </a:p>
          <a:p>
            <a:pPr algn="just">
              <a:buClr>
                <a:srgbClr val="59A696"/>
              </a:buClr>
              <a:buSzPct val="120000"/>
              <a:tabLst>
                <a:tab pos="457200" algn="l"/>
              </a:tabLst>
            </a:pPr>
            <a:r>
              <a:rPr lang="ru-RU" sz="2400" dirty="0">
                <a:latin typeface="Kinetika" panose="00000500000000000000" pitchFamily="2" charset="-52"/>
                <a:cs typeface="Times New Roman" panose="02020603050405020304" pitchFamily="18" charset="0"/>
              </a:rPr>
              <a:t>	(учебники, уч. пособия, практикумы, справочники при публикации на платной основе – за счет автора/организации-спонсора)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Договор неисключительной лицензии для электронных изданий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3216D-392A-9BF4-5999-B4118A700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268F7-D7DB-2E3F-2CE3-86F6A2226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5067</TotalTime>
  <Words>3002</Words>
  <Application>Microsoft Office PowerPoint</Application>
  <PresentationFormat>Широкоэкранный</PresentationFormat>
  <Paragraphs>532</Paragraphs>
  <Slides>38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Kinetika</vt:lpstr>
      <vt:lpstr>Kinetika Medium</vt:lpstr>
      <vt:lpstr>Montserrat</vt:lpstr>
      <vt:lpstr>Wingdings</vt:lpstr>
      <vt:lpstr>Тема Office</vt:lpstr>
      <vt:lpstr>Презентация PowerPoint</vt:lpstr>
      <vt:lpstr>Презентация PowerPoint</vt:lpstr>
      <vt:lpstr>Уровни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Ценность данных в цифровую эпоху</dc:title>
  <dc:creator>Александра Смыслова</dc:creator>
  <cp:lastModifiedBy>Макеева Анастасия Игоревна</cp:lastModifiedBy>
  <cp:revision>254</cp:revision>
  <dcterms:created xsi:type="dcterms:W3CDTF">2022-06-14T06:34:37Z</dcterms:created>
  <dcterms:modified xsi:type="dcterms:W3CDTF">2024-10-17T11:15:38Z</dcterms:modified>
</cp:coreProperties>
</file>