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  <p:sldMasterId id="2147483729" r:id="rId2"/>
    <p:sldMasterId id="2147483742" r:id="rId3"/>
  </p:sldMasterIdLst>
  <p:notesMasterIdLst>
    <p:notesMasterId r:id="rId22"/>
  </p:notesMasterIdLst>
  <p:sldIdLst>
    <p:sldId id="717" r:id="rId4"/>
    <p:sldId id="1272" r:id="rId5"/>
    <p:sldId id="947" r:id="rId6"/>
    <p:sldId id="1273" r:id="rId7"/>
    <p:sldId id="1286" r:id="rId8"/>
    <p:sldId id="1288" r:id="rId9"/>
    <p:sldId id="1274" r:id="rId10"/>
    <p:sldId id="1289" r:id="rId11"/>
    <p:sldId id="1275" r:id="rId12"/>
    <p:sldId id="1276" r:id="rId13"/>
    <p:sldId id="1284" r:id="rId14"/>
    <p:sldId id="1279" r:id="rId15"/>
    <p:sldId id="1285" r:id="rId16"/>
    <p:sldId id="1277" r:id="rId17"/>
    <p:sldId id="1278" r:id="rId18"/>
    <p:sldId id="929" r:id="rId19"/>
    <p:sldId id="887" r:id="rId20"/>
    <p:sldId id="1283" r:id="rId21"/>
  </p:sldIdLst>
  <p:sldSz cx="12192000" cy="6858000"/>
  <p:notesSz cx="7099300" cy="10234613"/>
  <p:embeddedFontLst>
    <p:embeddedFont>
      <p:font typeface="Kinetika" panose="00000500000000000000" pitchFamily="2" charset="-52"/>
      <p:regular r:id="rId23"/>
    </p:embeddedFont>
    <p:embeddedFont>
      <p:font typeface="Montserrat" panose="00000500000000000000" pitchFamily="2" charset="-52"/>
      <p:regular r:id="rId24"/>
      <p:bold r:id="rId25"/>
      <p:italic r:id="rId26"/>
      <p:boldItalic r:id="rId27"/>
    </p:embeddedFont>
    <p:embeddedFont>
      <p:font typeface="Montserrat Medium" panose="00000600000000000000" pitchFamily="2" charset="-52"/>
      <p:regular r:id="rId28"/>
      <p:italic r:id="rId29"/>
    </p:embeddedFont>
    <p:embeddedFont>
      <p:font typeface="Montserrat SemiBold" panose="00000700000000000000" pitchFamily="2" charset="-52"/>
      <p:bold r:id="rId30"/>
    </p:embeddedFont>
    <p:embeddedFont>
      <p:font typeface="Roboto Slab" pitchFamily="2" charset="0"/>
      <p:regular r:id="rId31"/>
      <p:bold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0" userDrawn="1">
          <p15:clr>
            <a:srgbClr val="A4A3A4"/>
          </p15:clr>
        </p15:guide>
        <p15:guide id="5" pos="6743" userDrawn="1">
          <p15:clr>
            <a:srgbClr val="A4A3A4"/>
          </p15:clr>
        </p15:guide>
        <p15:guide id="6" orient="horz" pos="2954" userDrawn="1">
          <p15:clr>
            <a:srgbClr val="A4A3A4"/>
          </p15:clr>
        </p15:guide>
        <p15:guide id="7" pos="6312" userDrawn="1">
          <p15:clr>
            <a:srgbClr val="A4A3A4"/>
          </p15:clr>
        </p15:guide>
        <p15:guide id="8" orient="horz" pos="867" userDrawn="1">
          <p15:clr>
            <a:srgbClr val="A4A3A4"/>
          </p15:clr>
        </p15:guide>
        <p15:guide id="9" orient="horz" pos="640" userDrawn="1">
          <p15:clr>
            <a:srgbClr val="A4A3A4"/>
          </p15:clr>
        </p15:guide>
        <p15:guide id="10" pos="1459" userDrawn="1">
          <p15:clr>
            <a:srgbClr val="A4A3A4"/>
          </p15:clr>
        </p15:guide>
        <p15:guide id="11" pos="73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96"/>
    <a:srgbClr val="1F7C83"/>
    <a:srgbClr val="FF1494"/>
    <a:srgbClr val="27918C"/>
    <a:srgbClr val="215E87"/>
    <a:srgbClr val="248794"/>
    <a:srgbClr val="38A68E"/>
    <a:srgbClr val="86DEDA"/>
    <a:srgbClr val="FFFF85"/>
    <a:srgbClr val="238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79571" autoAdjust="0"/>
  </p:normalViewPr>
  <p:slideViewPr>
    <p:cSldViewPr snapToGrid="0">
      <p:cViewPr>
        <p:scale>
          <a:sx n="50" d="100"/>
          <a:sy n="50" d="100"/>
        </p:scale>
        <p:origin x="3234" y="1884"/>
      </p:cViewPr>
      <p:guideLst>
        <p:guide pos="370"/>
        <p:guide pos="6743"/>
        <p:guide orient="horz" pos="2954"/>
        <p:guide pos="6312"/>
        <p:guide orient="horz" pos="867"/>
        <p:guide orient="horz" pos="640"/>
        <p:guide pos="1459"/>
        <p:guide pos="73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3954" y="84"/>
      </p:cViewPr>
      <p:guideLst>
        <p:guide orient="horz" pos="320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66798" y="2909470"/>
            <a:ext cx="6318377" cy="6583136"/>
          </a:xfrm>
          <a:prstGeom prst="rect">
            <a:avLst/>
          </a:prstGeom>
        </p:spPr>
        <p:txBody>
          <a:bodyPr vert="horz" lIns="99034" tIns="49516" rIns="99034" bIns="49516" rtlCol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9"/>
            <a:ext cx="3076363" cy="513507"/>
          </a:xfrm>
          <a:prstGeom prst="rect">
            <a:avLst/>
          </a:prstGeom>
        </p:spPr>
        <p:txBody>
          <a:bodyPr vert="horz" lIns="99034" tIns="49516" rIns="99034" bIns="49516" rtlCol="0" anchor="b"/>
          <a:lstStyle>
            <a:lvl1pPr algn="r">
              <a:defRPr sz="1200"/>
            </a:lvl1pPr>
          </a:lstStyle>
          <a:p>
            <a:fld id="{9A6F97AA-1DD7-4269-AB21-0C7F80A273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84AA41A7-95C6-BB6D-2E5C-85B70726F4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635125" y="317500"/>
            <a:ext cx="3829050" cy="2154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4" tIns="49516" rIns="99034" bIns="49516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5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19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FDFB7-8222-5A9B-9184-CC9E868F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C62845-50EC-A604-5C6B-4308A83EC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83705F8-F2CD-78A7-20BC-30E949A7C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i="0" u="none" strike="noStrike" baseline="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43D331-6270-9078-D1F9-04F4434A2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7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FDFB7-8222-5A9B-9184-CC9E868F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C62845-50EC-A604-5C6B-4308A83EC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83705F8-F2CD-78A7-20BC-30E949A7C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i="0" u="none" strike="noStrike" baseline="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43D331-6270-9078-D1F9-04F4434A2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665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FDFB7-8222-5A9B-9184-CC9E868F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C62845-50EC-A604-5C6B-4308A83EC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83705F8-F2CD-78A7-20BC-30E949A7C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i="0" u="none" strike="noStrike" baseline="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43D331-6270-9078-D1F9-04F4434A2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101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FDFB7-8222-5A9B-9184-CC9E868F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C62845-50EC-A604-5C6B-4308A83EC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83705F8-F2CD-78A7-20BC-30E949A7C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i="0" u="none" strike="noStrike" baseline="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43D331-6270-9078-D1F9-04F4434A2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93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FDFB7-8222-5A9B-9184-CC9E868F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C62845-50EC-A604-5C6B-4308A83EC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83705F8-F2CD-78A7-20BC-30E949A7C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i="0" u="none" strike="noStrike" baseline="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43D331-6270-9078-D1F9-04F4434A2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08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FDFB7-8222-5A9B-9184-CC9E868F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C62845-50EC-A604-5C6B-4308A83EC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83705F8-F2CD-78A7-20BC-30E949A7C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i="0" u="none" strike="noStrike" baseline="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43D331-6270-9078-D1F9-04F4434A2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30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6CBF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 лет мы являемся лидерами на образовательном рынке литературы разных уровней и направлений подготовки. </a:t>
            </a: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6CBF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И-М крупнейший издательский холдинг академической литературы, объединяющий 8 российских издательств, который охватывает все сферы образования и науки. </a:t>
            </a: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6CBF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6CBF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6CBF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ru-RU" sz="1200" dirty="0">
              <a:solidFill>
                <a:prstClr val="white"/>
              </a:solidFill>
              <a:latin typeface="Montserrat" panose="00000500000000000000" pitchFamily="2" charset="-52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3E494-A76F-4141-9A35-F237B3EA230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763" y="403225"/>
            <a:ext cx="7092950" cy="3990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73288" y="5258049"/>
            <a:ext cx="6318377" cy="3245130"/>
          </a:xfrm>
        </p:spPr>
        <p:txBody>
          <a:bodyPr/>
          <a:lstStyle/>
          <a:p>
            <a:pPr defTabSz="990478">
              <a:defRPr/>
            </a:pPr>
            <a:r>
              <a:rPr lang="ru-RU" sz="1400" dirty="0"/>
              <a:t>.</a:t>
            </a:r>
          </a:p>
          <a:p>
            <a:pPr defTabSz="990478">
              <a:defRPr/>
            </a:pPr>
            <a:endParaRPr lang="ru-RU" sz="1300" dirty="0">
              <a:latin typeface="Roboto Slab" pitchFamily="2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820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8" y="195263"/>
            <a:ext cx="6810375" cy="3830637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3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3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2563FD0-A29B-F289-DF3C-DB99F0B44D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36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96863" y="134938"/>
            <a:ext cx="7926388" cy="4459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4202" y="4804500"/>
            <a:ext cx="6540690" cy="31677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728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728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163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FDFB7-8222-5A9B-9184-CC9E868F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C62845-50EC-A604-5C6B-4308A83EC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83705F8-F2CD-78A7-20BC-30E949A7C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i="0" u="none" strike="noStrike" baseline="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43D331-6270-9078-D1F9-04F4434A2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83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FDFB7-8222-5A9B-9184-CC9E868F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C62845-50EC-A604-5C6B-4308A83EC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83705F8-F2CD-78A7-20BC-30E949A7C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i="0" u="none" strike="noStrike" baseline="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43D331-6270-9078-D1F9-04F4434A2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05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FDFB7-8222-5A9B-9184-CC9E868F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C62845-50EC-A604-5C6B-4308A83EC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83705F8-F2CD-78A7-20BC-30E949A7C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i="0" u="none" strike="noStrike" baseline="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43D331-6270-9078-D1F9-04F4434A2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20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563FB-8E00-D276-4A15-FB024B6D5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E2A145C-F849-02AC-9E07-782273076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B16749D-C331-36D8-9212-28D4BEB5C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i="0" u="none" strike="noStrike" baseline="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D20C4D-2515-9FAF-7EA1-997A53341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3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FDFB7-8222-5A9B-9184-CC9E868F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C62845-50EC-A604-5C6B-4308A83EC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83705F8-F2CD-78A7-20BC-30E949A7C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i="0" u="none" strike="noStrike" baseline="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43D331-6270-9078-D1F9-04F4434A2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2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375FA-D573-05F8-7196-16C477614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5676761-24EE-DF8E-8EED-1BDE09B27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3C75792-43EF-781B-AF30-0B0AEFBB8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i="0" u="none" strike="noStrike" baseline="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2BA7DB-3E53-38C7-A49A-3429F74DA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012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FDFB7-8222-5A9B-9184-CC9E868F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C62845-50EC-A604-5C6B-4308A83EC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83705F8-F2CD-78A7-20BC-30E949A7C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i="0" u="none" strike="noStrike" baseline="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43D331-6270-9078-D1F9-04F4434A2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3E494-A76F-4141-9A35-F237B3EA230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59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25551" y="995680"/>
            <a:ext cx="3979545" cy="461665"/>
          </a:xfrm>
        </p:spPr>
        <p:txBody>
          <a:bodyPr lIns="0" tIns="0" rIns="0" bIns="0"/>
          <a:lstStyle>
            <a:lvl1pPr>
              <a:defRPr sz="3000" b="1" i="0">
                <a:solidFill>
                  <a:srgbClr val="003EA2"/>
                </a:solidFill>
                <a:latin typeface="Montserrat" panose="00000500000000000000" pitchFamily="2" charset="-52"/>
                <a:cs typeface="Calibri"/>
              </a:defRPr>
            </a:lvl1pPr>
          </a:lstStyle>
          <a:p>
            <a:r>
              <a:rPr lang="ru-RU" dirty="0"/>
              <a:t>Заголовок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9597" y="1838832"/>
            <a:ext cx="10991850" cy="467296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0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8B1AC-05DD-DF6E-705A-983C9B5E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479DD-0A60-BF13-091B-D9D756F99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E0429B-70F8-519E-5EFC-1F13C7746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C75C3A-B153-D4AE-EEA8-22C83F3E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403-C66E-4315-90D0-408D3D2F055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3799D9-9C91-CFBE-39A5-80A07FB9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84993F-4268-1747-4BE5-853ABC87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9F5-F889-4D80-839D-0DC2DA5B3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4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25C50-9BFD-5CA3-8823-8437D000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01407C-22DA-7E3B-3BDF-6E34B89D4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E5C138-D5F2-FAFF-E3ED-8692F9631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5D9E6D-738A-4B67-7170-93E03854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403-C66E-4315-90D0-408D3D2F055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74A0B-619C-4E12-640A-F92FDD5B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431A1E-1C1C-B2AA-D50B-8302C1E5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9F5-F889-4D80-839D-0DC2DA5B3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0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6CF68-2FC8-B438-F774-A16EAF6D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357C76-BC21-18F3-7848-4E49730B1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639E16-8163-1F3E-6791-5E5B8E0C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403-C66E-4315-90D0-408D3D2F055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80257-1A07-E64C-60D0-1FA859F9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E4865-6F75-9B8C-A774-434C9E0E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9F5-F889-4D80-839D-0DC2DA5B3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22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84D661-F731-2E81-B38F-B80CD4811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588D9B-093B-F6DB-C176-B57CC428F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46783D-2AEF-93FC-05F8-A344AFA4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403-C66E-4315-90D0-408D3D2F055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AC54A5-0ACF-2B98-971C-C944E305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57137-F80D-6CC5-8B94-13013BFC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9F5-F889-4D80-839D-0DC2DA5B3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94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68094-3A05-5B08-1A20-8FBE3DAF9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698C23-69DE-2AF5-EE8C-F92E0C73F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99E20-7A69-E2AD-BA88-118394D1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F0D3-0FFE-4126-9820-F11EA83ADEE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AC19A3-9772-267A-AAC3-6263B4A7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170619-597E-AC49-ADCC-73292967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A80-C44B-48C6-BA5A-E4D6EDB97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16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03108-2510-8094-B93C-00B27EDD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9E5F3D-E1AD-C1A4-48B1-F4FF92E74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F814C6-169B-6A9B-86E7-7833ABD9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F0D3-0FFE-4126-9820-F11EA83ADEE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7B990-6CF6-4F86-8BE9-5DFAFFD5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7393B0-931B-F598-AD21-3203F7B9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A80-C44B-48C6-BA5A-E4D6EDB97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3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6EB5A-14CA-0211-E384-728BE360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5826DF-B645-4EC4-AD6C-8173F3A95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CE1AB-08B8-3353-BF40-1EC63BD0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F0D3-0FFE-4126-9820-F11EA83ADEE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9AE4E8-354E-A8C6-A59E-DD502A92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9BE2FE-EB52-D37C-E508-D96855CC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A80-C44B-48C6-BA5A-E4D6EDB97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43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05907-5460-2D0A-2B8A-673D06E7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2C7113-A6C4-C060-CF7D-3ABF25383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A3ABE-6C1F-AA22-ACAA-00D3C8053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E485A-E4AE-86C4-DF5D-481BBA9B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F0D3-0FFE-4126-9820-F11EA83ADEE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474DE0-07B7-F99F-94B9-2342EF16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8C1DFC-DDD7-36AC-869E-7B36069A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A80-C44B-48C6-BA5A-E4D6EDB97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84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EB8AC-9105-A918-EFCF-818DF56A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03ECAB-30D4-1C9B-A717-756B29826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FCEA02-2A6F-70A9-8615-316D7262B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9405E2-8B1C-D0CE-AF34-CB7FB2EF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ED958E-A90F-5C04-2CD9-04168C070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E17893-1226-1761-3500-C4478EC0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F0D3-0FFE-4126-9820-F11EA83ADEE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5F0EF1-D5F0-B4DB-9E1F-4E9FF645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127663-462F-5AE0-EF4B-D7175A65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A80-C44B-48C6-BA5A-E4D6EDB97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37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5B7A2-40B1-44C9-2E4D-02F95955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AA34A6-A7CC-C074-E957-FAD84EB9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F0D3-0FFE-4126-9820-F11EA83ADEE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3C77C1-8FE8-64EC-EEDF-6859214E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BC6EB6-02B8-CE8E-9A3E-30E7CCE2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A80-C44B-48C6-BA5A-E4D6EDB97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2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1D28B-7B93-F652-7931-636B4C0F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48298"/>
            <a:ext cx="12192000" cy="461665"/>
          </a:xfrm>
        </p:spPr>
        <p:txBody>
          <a:bodyPr anchor="b"/>
          <a:lstStyle>
            <a:lvl1pPr algn="ctr">
              <a:defRPr sz="3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3C1A86-A798-934C-1B8A-F0BA4D437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61665"/>
          </a:xfrm>
        </p:spPr>
        <p:txBody>
          <a:bodyPr/>
          <a:lstStyle>
            <a:lvl1pPr marL="0" indent="0" algn="ctr">
              <a:buNone/>
              <a:defRPr sz="1800" b="1"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39627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70B6A8-C64F-63C9-BBD6-F4D58C36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F0D3-0FFE-4126-9820-F11EA83ADEE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1661A1-EAB1-152D-597E-508DBE8E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DAC74-DCC9-FDA9-3C6A-250AE035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A80-C44B-48C6-BA5A-E4D6EDB97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91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671C7-F780-2905-C747-CE05DE2A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5877FC-5469-4BA3-F00A-2D2AB9F00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C849FE-2FA2-EC6B-2058-C77A91CEA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C379AB-6561-F8E6-2726-8D10EFC2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F0D3-0FFE-4126-9820-F11EA83ADEE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F0E6F-705B-CDCF-DB7F-B42B3EF9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5BC8DE-D368-6C72-86EC-C0C1DB02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A80-C44B-48C6-BA5A-E4D6EDB97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49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02AF0-C2F9-52F2-A6EF-A35A8A75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1100C3-BCF2-9910-2B03-DFF7A0FC2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260E0C-D112-3F3E-7AB1-B1E06654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EE7BC-4B14-A747-7A2C-E8EDC2220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F0D3-0FFE-4126-9820-F11EA83ADEE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9A856A-BC83-8795-9D2B-5934C3F1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6606A3-15E3-25AA-C9E8-D831F1D1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A80-C44B-48C6-BA5A-E4D6EDB97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26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D017F-2A51-DD5E-861C-4A920986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BBE200-8056-134C-0651-85659530C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C917F-860A-1987-1C54-D9031AB6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F0D3-0FFE-4126-9820-F11EA83ADEE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86BA9-778C-F441-FFF2-6169B8EE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F8F09-16AF-3A01-9A1C-50FD7AE0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A80-C44B-48C6-BA5A-E4D6EDB97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3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6D4BD0-BFDF-09BE-1864-A3D232C99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88A4AF-35BA-20CB-1EB5-E79BB8E38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DE27F-4F32-F47C-6475-92184D1E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F0D3-0FFE-4126-9820-F11EA83ADEE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885DE-8777-88CC-6994-BFB2EDFA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09394-0DB6-E96F-127D-BB9CB4B2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A80-C44B-48C6-BA5A-E4D6EDB97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0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38EDA-5CFC-AF95-40C3-43C500850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C183E6-FA4E-F8CA-F467-9BA422991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8B04B-5BA6-48F6-130A-7EA5144F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403-C66E-4315-90D0-408D3D2F055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015CB8-39FF-EDB8-FE4B-55F77E14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2C398-E0E6-ADF5-4DAD-D9A4CEDD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9F5-F889-4D80-839D-0DC2DA5B3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34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F23E4-C30B-9FC0-9BD3-B2736D81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98CCF-5B22-529D-6150-759C9D1DE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F373D6-F0F0-7CCB-99AA-39883772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403-C66E-4315-90D0-408D3D2F055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973EFC-7F0C-24E4-2AF9-68880E6D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8A230-60B3-2932-30A8-2AE550C8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9F5-F889-4D80-839D-0DC2DA5B3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5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40463-68BB-0816-8C34-068D8632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23C388-CBC1-B763-AD1D-6727946D2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62AFF3-94F3-3FCC-8836-DD993E0A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403-C66E-4315-90D0-408D3D2F055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542AC7-B188-29B7-E47C-0C392B10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D28AE-D6BF-471F-EEF7-A0793837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9F5-F889-4D80-839D-0DC2DA5B3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8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93462-5664-35CF-9F8E-90A74015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FB098-342A-2C66-F698-897F26935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C602D1-93F1-25A0-2BE4-F9AAB7DBC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CC894B-F6F0-B7E9-D651-786C01383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403-C66E-4315-90D0-408D3D2F055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1574A-6605-C7F1-5028-739079B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6A4953-E6CD-891A-B168-5745BC35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9F5-F889-4D80-839D-0DC2DA5B3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2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DFD0-C8AD-7758-8848-2ECD16CB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C12244-6594-9736-196F-919A564B0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79CE2B-3491-1AE1-36DC-66ED02A18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600004-FDD9-312E-BABA-2D5A6D5E0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3A071A-774E-2E6E-A97A-2D86F3E88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997B5B-7C71-ADF8-1FB6-C6D7094D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403-C66E-4315-90D0-408D3D2F055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557EC4-B2A1-8EEA-9B94-3FCECCBC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58B6CF-5F07-F841-414E-142024A4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9F5-F889-4D80-839D-0DC2DA5B3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6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9D8C2-77B6-CF6E-323E-5A660AA1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C6B7EC-0E73-4A53-C819-34FC9DEC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403-C66E-4315-90D0-408D3D2F055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86A493-580E-804E-B2ED-1E7EBC03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2D81D5-79AC-549E-6A6E-A70A3CA5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9F5-F889-4D80-839D-0DC2DA5B3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3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88E853-E9C3-C5D7-95DB-1061A4A5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9403-C66E-4315-90D0-408D3D2F055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4F5EB3-0A39-6D6F-13C5-2001BB8E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7DF2C1-EAE6-8460-81F4-E56FF689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9F5-F889-4D80-839D-0DC2DA5B3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3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5551" y="995680"/>
            <a:ext cx="397954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EA2"/>
                </a:solidFill>
                <a:latin typeface="Calibri"/>
                <a:cs typeface="Calibri"/>
              </a:defRPr>
            </a:lvl1pPr>
          </a:lstStyle>
          <a:p>
            <a:r>
              <a:rPr lang="ru-RU" dirty="0"/>
              <a:t>Заголовок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814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28" r:id="rId2"/>
  </p:sldLayoutIdLst>
  <p:txStyles>
    <p:titleStyle>
      <a:lvl1pPr>
        <a:defRPr sz="3000">
          <a:latin typeface="Montserrat" panose="00000500000000000000" pitchFamily="2" charset="-52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EEFB7-FE25-8F39-B754-903C3BB0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0AC603-2A17-23D5-65B5-7FE421D5D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F17F6B-56F2-9E35-CB3D-17431F0DA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59403-C66E-4315-90D0-408D3D2F055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2766A-4F21-CB54-E332-8CA4A566F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535C88-E71C-EFA8-251C-2E42B9A83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D89F5-F889-4D80-839D-0DC2DA5B3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7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1DF0A-251A-AD91-ADF1-6E3019CD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F9290D-4641-DA5F-8E32-086D4D3E0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E459C7-CB47-203B-6966-45A8C0BA8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F0D3-0FFE-4126-9820-F11EA83ADEE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4A150-D370-4F12-3981-41E10E32C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8E74A4-928D-1C61-8D99-E667159E7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5A80-C44B-48C6-BA5A-E4D6EDB97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38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png"/><Relationship Id="rId5" Type="http://schemas.openxmlformats.org/officeDocument/2006/relationships/image" Target="../media/image22.svg"/><Relationship Id="rId10" Type="http://schemas.microsoft.com/office/2007/relationships/hdphoto" Target="../media/hdphoto6.wdp"/><Relationship Id="rId4" Type="http://schemas.openxmlformats.org/officeDocument/2006/relationships/image" Target="../media/image21.pn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jpeg"/><Relationship Id="rId26" Type="http://schemas.openxmlformats.org/officeDocument/2006/relationships/image" Target="../media/image26.png"/><Relationship Id="rId39" Type="http://schemas.microsoft.com/office/2007/relationships/hdphoto" Target="../media/hdphoto5.wdp"/><Relationship Id="rId21" Type="http://schemas.openxmlformats.org/officeDocument/2006/relationships/image" Target="../media/image22.svg"/><Relationship Id="rId34" Type="http://schemas.openxmlformats.org/officeDocument/2006/relationships/image" Target="../media/image32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5.svg"/><Relationship Id="rId33" Type="http://schemas.openxmlformats.org/officeDocument/2006/relationships/image" Target="../media/image31.pn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4.png"/><Relationship Id="rId32" Type="http://schemas.openxmlformats.org/officeDocument/2006/relationships/image" Target="../media/image30.png"/><Relationship Id="rId37" Type="http://schemas.microsoft.com/office/2007/relationships/hdphoto" Target="../media/hdphoto4.wdp"/><Relationship Id="rId40" Type="http://schemas.openxmlformats.org/officeDocument/2006/relationships/image" Target="../media/image36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microsoft.com/office/2007/relationships/hdphoto" Target="../media/hdphoto3.wdp"/><Relationship Id="rId28" Type="http://schemas.microsoft.com/office/2007/relationships/hdphoto" Target="../media/hdphoto1.wdp"/><Relationship Id="rId36" Type="http://schemas.openxmlformats.org/officeDocument/2006/relationships/image" Target="../media/image3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9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8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38.pn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632B8C-27C5-C744-ADE2-BA3B5707F8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813" y="0"/>
            <a:ext cx="7809113" cy="6858000"/>
          </a:xfrm>
          <a:prstGeom prst="rect">
            <a:avLst/>
          </a:prstGeom>
        </p:spPr>
      </p:pic>
      <p:sp>
        <p:nvSpPr>
          <p:cNvPr id="16" name="Кольцо 15">
            <a:extLst>
              <a:ext uri="{FF2B5EF4-FFF2-40B4-BE49-F238E27FC236}">
                <a16:creationId xmlns:a16="http://schemas.microsoft.com/office/drawing/2014/main" id="{99D29510-EA07-7A42-9F4F-7D5BFC9548AC}"/>
              </a:ext>
            </a:extLst>
          </p:cNvPr>
          <p:cNvSpPr/>
          <p:nvPr/>
        </p:nvSpPr>
        <p:spPr>
          <a:xfrm rot="5060924">
            <a:off x="-3653289" y="-7952341"/>
            <a:ext cx="12763128" cy="12763128"/>
          </a:xfrm>
          <a:prstGeom prst="donut">
            <a:avLst/>
          </a:prstGeom>
          <a:gradFill flip="none" rotWithShape="1">
            <a:gsLst>
              <a:gs pos="39000">
                <a:srgbClr val="4C7BA3">
                  <a:alpha val="50000"/>
                </a:srgbClr>
              </a:gs>
              <a:gs pos="0">
                <a:srgbClr val="76CBFA">
                  <a:alpha val="15000"/>
                </a:srgbClr>
              </a:gs>
              <a:gs pos="90000">
                <a:srgbClr val="212849">
                  <a:alpha val="7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3AEF7-5C0E-C0F3-0ADD-4EFBC2A78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1550"/>
            <a:ext cx="12192000" cy="173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i="0" dirty="0">
                <a:solidFill>
                  <a:srgbClr val="DDDFE4"/>
                </a:solidFill>
                <a:effectLst/>
                <a:latin typeface="Montserrat" panose="00000500000000000000" pitchFamily="2" charset="-52"/>
              </a:rPr>
              <a:t>Искусственный интеллект, автор, издатель – проблемы и перспективы</a:t>
            </a:r>
            <a:endParaRPr lang="ru-RU" sz="4800" b="1" dirty="0">
              <a:solidFill>
                <a:srgbClr val="76CBFA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36417-9CF2-C4F7-7F6F-96879E1FCCCA}"/>
              </a:ext>
            </a:extLst>
          </p:cNvPr>
          <p:cNvSpPr txBox="1"/>
          <p:nvPr/>
        </p:nvSpPr>
        <p:spPr>
          <a:xfrm>
            <a:off x="476379" y="5671632"/>
            <a:ext cx="465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Прудников Владимир Михайлович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редактор НИЦ ИНФРА-М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F2453E-B135-07BB-6B6F-FD9C9EDF6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3" y="351699"/>
            <a:ext cx="1470053" cy="3627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EE7396-729F-9D28-EDD3-75DA8BB3D6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94443"/>
            <a:ext cx="1470053" cy="426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B83278-CE27-4ABC-64B4-CB6C83BE62F6}"/>
              </a:ext>
            </a:extLst>
          </p:cNvPr>
          <p:cNvSpPr txBox="1"/>
          <p:nvPr/>
        </p:nvSpPr>
        <p:spPr>
          <a:xfrm>
            <a:off x="9796138" y="5950413"/>
            <a:ext cx="2360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МОСКВА, 2025</a:t>
            </a:r>
          </a:p>
        </p:txBody>
      </p:sp>
    </p:spTree>
    <p:extLst>
      <p:ext uri="{BB962C8B-B14F-4D97-AF65-F5344CB8AC3E}">
        <p14:creationId xmlns:p14="http://schemas.microsoft.com/office/powerpoint/2010/main" val="366559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44A4-96F8-2097-146E-B8252E53B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ольцо 15">
            <a:extLst>
              <a:ext uri="{FF2B5EF4-FFF2-40B4-BE49-F238E27FC236}">
                <a16:creationId xmlns:a16="http://schemas.microsoft.com/office/drawing/2014/main" id="{2EDC80C0-04FC-D832-707C-E327DB77529F}"/>
              </a:ext>
            </a:extLst>
          </p:cNvPr>
          <p:cNvSpPr/>
          <p:nvPr/>
        </p:nvSpPr>
        <p:spPr bwMode="auto">
          <a:xfrm rot="16429468">
            <a:off x="6316643" y="2936378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2D62-8CB2-2090-A1EE-A64B180CF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85897"/>
            <a:ext cx="1470053" cy="426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D3E53-3369-FB24-968E-F5B8D5633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351699"/>
            <a:ext cx="1470053" cy="362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484EFA-A6F4-C56B-AF0C-82DC05E4EB01}"/>
              </a:ext>
            </a:extLst>
          </p:cNvPr>
          <p:cNvSpPr txBox="1"/>
          <p:nvPr/>
        </p:nvSpPr>
        <p:spPr>
          <a:xfrm>
            <a:off x="438618" y="878582"/>
            <a:ext cx="11141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Обзор мировых AI-платформ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E0443B-43F8-EC17-2066-06C9C50BA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30" y="1627526"/>
            <a:ext cx="11141075" cy="99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719B85-CCFB-A5BC-3AFB-9350B73D5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30" y="2791255"/>
            <a:ext cx="3836899" cy="345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B30966-9FD7-8649-39D5-2D005A1E3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2309" y="2791255"/>
            <a:ext cx="3267217" cy="345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239E52-146D-AB0A-0BE1-918DBB261B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06" y="3188378"/>
            <a:ext cx="2676965" cy="26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5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44A4-96F8-2097-146E-B8252E53B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льцо 15">
            <a:extLst>
              <a:ext uri="{FF2B5EF4-FFF2-40B4-BE49-F238E27FC236}">
                <a16:creationId xmlns:a16="http://schemas.microsoft.com/office/drawing/2014/main" id="{15F1F6D2-C4EF-F840-5A4F-5182D071CD4E}"/>
              </a:ext>
            </a:extLst>
          </p:cNvPr>
          <p:cNvSpPr/>
          <p:nvPr/>
        </p:nvSpPr>
        <p:spPr bwMode="auto">
          <a:xfrm rot="16429468">
            <a:off x="6534374" y="-7475985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2D62-8CB2-2090-A1EE-A64B180CF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85897"/>
            <a:ext cx="1470053" cy="426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D3E53-3369-FB24-968E-F5B8D5633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351699"/>
            <a:ext cx="1470053" cy="362713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E705A1ED-B521-6FC0-B8F3-CF1711A3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8" y="1736159"/>
            <a:ext cx="3107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EF01D7-ED75-C2AE-3375-3E29EA404FC2}"/>
              </a:ext>
            </a:extLst>
          </p:cNvPr>
          <p:cNvSpPr txBox="1"/>
          <p:nvPr/>
        </p:nvSpPr>
        <p:spPr>
          <a:xfrm>
            <a:off x="438618" y="878582"/>
            <a:ext cx="11141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Литература ИНФРА-М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8AD00-2CE3-E467-A1A3-01032AF57FA1}"/>
              </a:ext>
            </a:extLst>
          </p:cNvPr>
          <p:cNvSpPr txBox="1"/>
          <p:nvPr/>
        </p:nvSpPr>
        <p:spPr>
          <a:xfrm>
            <a:off x="3958755" y="3072398"/>
            <a:ext cx="7620938" cy="149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400" b="0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В учебно-практическом пособии рассмотрены основные понятия и методы использования технологий искусственного интеллекта (ИИ) в образовательной деятельности. Главная цель настоящей работы — предоставить преподавателям образовательных учреждений знания о возможностях применения ИИ в обучении, а также практические рекомендации по интеграции этих технологий в учебные занятия. 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E50E0-D6F3-C2D7-CD37-72C3E593A1F0}"/>
              </a:ext>
            </a:extLst>
          </p:cNvPr>
          <p:cNvSpPr txBox="1"/>
          <p:nvPr/>
        </p:nvSpPr>
        <p:spPr>
          <a:xfrm>
            <a:off x="3929354" y="1623437"/>
            <a:ext cx="7793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Искусственный интеллект в образовании: возможности, методы и рекомендации для педагогов : учебно-практическое пособие / под ред. С. О. Крамарова. — Москва : РИОР : ИНФРА-М, 2025. — 99 с.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DF1F0A-C6D7-D325-7C92-435F34355950}"/>
              </a:ext>
            </a:extLst>
          </p:cNvPr>
          <p:cNvSpPr txBox="1"/>
          <p:nvPr/>
        </p:nvSpPr>
        <p:spPr>
          <a:xfrm>
            <a:off x="3929354" y="2440048"/>
            <a:ext cx="7462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Авторы: </a:t>
            </a:r>
            <a:r>
              <a:rPr lang="ru-RU" sz="1400" dirty="0">
                <a:latin typeface="Montserrat" panose="00000500000000000000" pitchFamily="2" charset="-52"/>
              </a:rPr>
              <a:t>Крамаров Сергей Олегович, Гребенюк Елена Владимировна, Даниелян Саркис </a:t>
            </a:r>
            <a:r>
              <a:rPr lang="ru-RU" sz="1400" dirty="0" err="1">
                <a:latin typeface="Montserrat" panose="00000500000000000000" pitchFamily="2" charset="-52"/>
              </a:rPr>
              <a:t>Сагомонович</a:t>
            </a:r>
            <a:r>
              <a:rPr lang="ru-RU" sz="1400" dirty="0">
                <a:latin typeface="Montserrat" panose="00000500000000000000" pitchFamily="2" charset="-52"/>
              </a:rPr>
              <a:t>, Даниелян Дарья Геннадиевна</a:t>
            </a:r>
            <a:endParaRPr lang="ru-RU" sz="1400" dirty="0">
              <a:latin typeface="Montserrat Medium" panose="00000600000000000000" pitchFamily="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035AB8-D9AA-8B85-AA24-B76D5DED7E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55" y="4558054"/>
            <a:ext cx="1635221" cy="163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44A4-96F8-2097-146E-B8252E53B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льцо 15">
            <a:extLst>
              <a:ext uri="{FF2B5EF4-FFF2-40B4-BE49-F238E27FC236}">
                <a16:creationId xmlns:a16="http://schemas.microsoft.com/office/drawing/2014/main" id="{2DEAEAA1-ACD0-6419-F171-DFA2343F1B44}"/>
              </a:ext>
            </a:extLst>
          </p:cNvPr>
          <p:cNvSpPr/>
          <p:nvPr/>
        </p:nvSpPr>
        <p:spPr bwMode="auto">
          <a:xfrm rot="16429468">
            <a:off x="6316643" y="2936378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2D62-8CB2-2090-A1EE-A64B180CF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85897"/>
            <a:ext cx="1470053" cy="426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D3E53-3369-FB24-968E-F5B8D5633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351699"/>
            <a:ext cx="1470053" cy="362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18A0A1-22D1-F924-027A-F043B9E5BB45}"/>
              </a:ext>
            </a:extLst>
          </p:cNvPr>
          <p:cNvSpPr txBox="1"/>
          <p:nvPr/>
        </p:nvSpPr>
        <p:spPr>
          <a:xfrm>
            <a:off x="438618" y="878582"/>
            <a:ext cx="111410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Основные возможности минимизация рисков при создании учебного и научного контента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0D979B-2A27-434D-657B-7E9C384D05D0}"/>
              </a:ext>
            </a:extLst>
          </p:cNvPr>
          <p:cNvSpPr txBox="1"/>
          <p:nvPr/>
        </p:nvSpPr>
        <p:spPr>
          <a:xfrm>
            <a:off x="560930" y="2119970"/>
            <a:ext cx="10107070" cy="3625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600" b="0" i="0" dirty="0">
                <a:effectLst/>
                <a:latin typeface="Montserrat" panose="00000500000000000000" pitchFamily="2" charset="-52"/>
              </a:rPr>
              <a:t>Проверка фактов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600" b="0" i="0" dirty="0">
                <a:effectLst/>
                <a:latin typeface="Montserrat" panose="00000500000000000000" pitchFamily="2" charset="-52"/>
              </a:rPr>
              <a:t>Использование ИИ как вспомогательного инструмента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600" b="0" i="0" dirty="0">
                <a:effectLst/>
                <a:latin typeface="Montserrat" panose="00000500000000000000" pitchFamily="2" charset="-52"/>
              </a:rPr>
              <a:t>Экспертиза контента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600" b="0" i="0" dirty="0">
                <a:effectLst/>
                <a:latin typeface="Montserrat" panose="00000500000000000000" pitchFamily="2" charset="-52"/>
              </a:rPr>
              <a:t>Использование специализированных ИИ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600" b="0" i="0" dirty="0">
                <a:effectLst/>
                <a:latin typeface="Montserrat" panose="00000500000000000000" pitchFamily="2" charset="-52"/>
              </a:rPr>
              <a:t>Обучение использованию ИИ</a:t>
            </a:r>
          </a:p>
        </p:txBody>
      </p:sp>
    </p:spTree>
    <p:extLst>
      <p:ext uri="{BB962C8B-B14F-4D97-AF65-F5344CB8AC3E}">
        <p14:creationId xmlns:p14="http://schemas.microsoft.com/office/powerpoint/2010/main" val="364234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44A4-96F8-2097-146E-B8252E53B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Кольцо 15">
            <a:extLst>
              <a:ext uri="{FF2B5EF4-FFF2-40B4-BE49-F238E27FC236}">
                <a16:creationId xmlns:a16="http://schemas.microsoft.com/office/drawing/2014/main" id="{8EB57128-24E0-33DD-072A-9295AAFA12B1}"/>
              </a:ext>
            </a:extLst>
          </p:cNvPr>
          <p:cNvSpPr/>
          <p:nvPr/>
        </p:nvSpPr>
        <p:spPr bwMode="auto">
          <a:xfrm rot="16429468">
            <a:off x="6534374" y="-7475985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2D62-8CB2-2090-A1EE-A64B180CF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85897"/>
            <a:ext cx="1470053" cy="426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D3E53-3369-FB24-968E-F5B8D5633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351699"/>
            <a:ext cx="1470053" cy="3627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79F975-7A90-6689-B5B2-D03E2BA59A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138"/>
          <a:stretch/>
        </p:blipFill>
        <p:spPr>
          <a:xfrm>
            <a:off x="560930" y="2457450"/>
            <a:ext cx="1794920" cy="4048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C6D38F79-6277-7479-F736-79CEFD49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46" y="1039936"/>
            <a:ext cx="3778841" cy="119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1873A868-1522-7E62-A1E6-38C8751AB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5" b="36625"/>
          <a:stretch/>
        </p:blipFill>
        <p:spPr bwMode="auto">
          <a:xfrm>
            <a:off x="4779282" y="351699"/>
            <a:ext cx="2633436" cy="41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A62C6C-8EED-78DA-1334-DF14FC2F72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935" y="1039937"/>
            <a:ext cx="5656565" cy="1151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1E848E-53FF-79FC-C4E7-C43F6D74FD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73" y="4593892"/>
            <a:ext cx="1946681" cy="19466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E2E9D0-9BCE-D213-2F87-94B5ED4A5A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0350" y="2680343"/>
            <a:ext cx="6943725" cy="2699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7227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44A4-96F8-2097-146E-B8252E53B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льцо 15">
            <a:extLst>
              <a:ext uri="{FF2B5EF4-FFF2-40B4-BE49-F238E27FC236}">
                <a16:creationId xmlns:a16="http://schemas.microsoft.com/office/drawing/2014/main" id="{AC114CDE-FCE7-7326-AAA0-D164BB082674}"/>
              </a:ext>
            </a:extLst>
          </p:cNvPr>
          <p:cNvSpPr/>
          <p:nvPr/>
        </p:nvSpPr>
        <p:spPr bwMode="auto">
          <a:xfrm rot="16429468">
            <a:off x="6316643" y="2936378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2D62-8CB2-2090-A1EE-A64B180CF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85897"/>
            <a:ext cx="1470053" cy="426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D3E53-3369-FB24-968E-F5B8D5633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351699"/>
            <a:ext cx="1470053" cy="362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F3BD33-D5FC-D796-B855-F7C1FA1B936D}"/>
              </a:ext>
            </a:extLst>
          </p:cNvPr>
          <p:cNvSpPr txBox="1"/>
          <p:nvPr/>
        </p:nvSpPr>
        <p:spPr>
          <a:xfrm>
            <a:off x="438618" y="878582"/>
            <a:ext cx="111410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Ограничения и риски при создании учебного и научного контента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9826A-4C3E-ABEB-80FB-28D7E70AF3EA}"/>
              </a:ext>
            </a:extLst>
          </p:cNvPr>
          <p:cNvSpPr txBox="1"/>
          <p:nvPr/>
        </p:nvSpPr>
        <p:spPr>
          <a:xfrm>
            <a:off x="560930" y="1955800"/>
            <a:ext cx="10107070" cy="446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  <a:latin typeface="Montserrat" panose="00000500000000000000" pitchFamily="2" charset="-52"/>
              </a:rPr>
              <a:t>Неточность и недостоверность информации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  <a:latin typeface="Montserrat" panose="00000500000000000000" pitchFamily="2" charset="-52"/>
              </a:rPr>
              <a:t>Устаревшие данные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  <a:latin typeface="Montserrat" panose="00000500000000000000" pitchFamily="2" charset="-52"/>
              </a:rPr>
              <a:t>Отсутствие критического мышления и глубины анализа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  <a:latin typeface="Montserrat" panose="00000500000000000000" pitchFamily="2" charset="-52"/>
              </a:rPr>
              <a:t>Проблемы с авторским правом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  <a:latin typeface="Montserrat" panose="00000500000000000000" pitchFamily="2" charset="-52"/>
              </a:rPr>
              <a:t>Дегуманизация образования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400" b="0" i="0" dirty="0" err="1">
                <a:effectLst/>
                <a:latin typeface="Montserrat" panose="00000500000000000000" pitchFamily="2" charset="-52"/>
              </a:rPr>
              <a:t>Экзомозг</a:t>
            </a:r>
            <a:r>
              <a:rPr lang="ru-RU" sz="2400" b="0" i="0" dirty="0">
                <a:effectLst/>
                <a:latin typeface="Montserrat" panose="00000500000000000000" pitchFamily="2" charset="-52"/>
              </a:rPr>
              <a:t> (подмена мышления)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  <a:latin typeface="Montserrat" panose="00000500000000000000" pitchFamily="2" charset="-52"/>
              </a:rPr>
              <a:t>Ограниченная специализация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  <a:latin typeface="Montserrat" panose="00000500000000000000" pitchFamily="2" charset="-52"/>
              </a:rPr>
              <a:t>Следование стереотипам</a:t>
            </a:r>
          </a:p>
        </p:txBody>
      </p:sp>
    </p:spTree>
    <p:extLst>
      <p:ext uri="{BB962C8B-B14F-4D97-AF65-F5344CB8AC3E}">
        <p14:creationId xmlns:p14="http://schemas.microsoft.com/office/powerpoint/2010/main" val="182633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44A4-96F8-2097-146E-B8252E53B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15">
            <a:extLst>
              <a:ext uri="{FF2B5EF4-FFF2-40B4-BE49-F238E27FC236}">
                <a16:creationId xmlns:a16="http://schemas.microsoft.com/office/drawing/2014/main" id="{DEB0E7C0-2339-0722-3821-A4026E074E2A}"/>
              </a:ext>
            </a:extLst>
          </p:cNvPr>
          <p:cNvSpPr/>
          <p:nvPr/>
        </p:nvSpPr>
        <p:spPr bwMode="auto">
          <a:xfrm rot="16429468">
            <a:off x="6534374" y="-7475985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20" name="Picture 8" descr="Picture background">
            <a:extLst>
              <a:ext uri="{FF2B5EF4-FFF2-40B4-BE49-F238E27FC236}">
                <a16:creationId xmlns:a16="http://schemas.microsoft.com/office/drawing/2014/main" id="{A8CBAD48-02BF-9BC8-F222-B8685884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0" y="5950390"/>
            <a:ext cx="1589314" cy="8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789A62-80EE-E5D9-0CAB-276CB048E5C3}"/>
              </a:ext>
            </a:extLst>
          </p:cNvPr>
          <p:cNvSpPr txBox="1"/>
          <p:nvPr/>
        </p:nvSpPr>
        <p:spPr>
          <a:xfrm>
            <a:off x="6228223" y="1949941"/>
            <a:ext cx="6096000" cy="4306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13. Возрастающая зависимость от внешних факторов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14. Недостаточное взаимодействие между участниками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15. Экономическое давление на педагогов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16. Недоверие общества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17. Высокая стоимость внедрения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18. Отсутствие профессиональной компетентности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19. Преувеличенные ожидания 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20. Непонимание принципов работы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21. Инертность системы образования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22. Концентрация власти и контроля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23. Автоматизация и безработица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24. Зависимость от электроэнергии и интернета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25. Снижение культурного разнообразия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2D62-8CB2-2090-A1EE-A64B180CF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85897"/>
            <a:ext cx="1470053" cy="426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D3E53-3369-FB24-968E-F5B8D56331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351699"/>
            <a:ext cx="1470053" cy="3627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0268E9-0B8C-405B-1E61-A2E5B25FCBF6}"/>
              </a:ext>
            </a:extLst>
          </p:cNvPr>
          <p:cNvSpPr txBox="1"/>
          <p:nvPr/>
        </p:nvSpPr>
        <p:spPr>
          <a:xfrm>
            <a:off x="438618" y="1949941"/>
            <a:ext cx="6368582" cy="3973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1. Проблемы аутентичности и оригинальности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2. Ошибки и искажения информации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3. Отсутствие критического мышления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4. Этические и юридические вопросы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5. Технические ограничения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6. Психологические барьеры и сопротивление изменениям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7. Разрыв между городскими и сельскими школами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8. Риск потери индивидуальности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9. Необходимость постоянного обновления знаний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10. Устойчивость к сбоям и внешним угрозам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11. Отсутствие единого стандарта качества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spc="-25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Courier New" panose="02070309020205020404" pitchFamily="49" charset="0"/>
              </a:rPr>
              <a:t>12. Потеря мотивации у студентов</a:t>
            </a:r>
            <a:endParaRPr lang="ru-RU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0C79FF-E3E5-4E6D-A414-9C2E8503BFED}"/>
              </a:ext>
            </a:extLst>
          </p:cNvPr>
          <p:cNvSpPr txBox="1"/>
          <p:nvPr/>
        </p:nvSpPr>
        <p:spPr>
          <a:xfrm>
            <a:off x="438618" y="878582"/>
            <a:ext cx="115792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Основные возможности минимизация рисков при создании учебного и научного контента (по </a:t>
            </a:r>
            <a:r>
              <a:rPr lang="ru-RU" sz="3000" b="0" i="0" dirty="0" err="1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GigaChat</a:t>
            </a:r>
            <a:r>
              <a:rPr lang="ru-RU" sz="30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2099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льцо 15">
            <a:extLst>
              <a:ext uri="{FF2B5EF4-FFF2-40B4-BE49-F238E27FC236}">
                <a16:creationId xmlns:a16="http://schemas.microsoft.com/office/drawing/2014/main" id="{DDE0C9FA-0B91-D5A0-5612-8E5FBA24A8DB}"/>
              </a:ext>
            </a:extLst>
          </p:cNvPr>
          <p:cNvSpPr/>
          <p:nvPr/>
        </p:nvSpPr>
        <p:spPr bwMode="auto">
          <a:xfrm rot="16429468">
            <a:off x="6316643" y="2936378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E882C-17E9-B041-BC2E-028DBE502FE6}"/>
              </a:ext>
            </a:extLst>
          </p:cNvPr>
          <p:cNvSpPr txBox="1"/>
          <p:nvPr/>
        </p:nvSpPr>
        <p:spPr>
          <a:xfrm>
            <a:off x="1314578" y="1914330"/>
            <a:ext cx="67804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6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503AC-2272-0640-EACD-E8D7269BB2E9}"/>
              </a:ext>
            </a:extLst>
          </p:cNvPr>
          <p:cNvSpPr txBox="1"/>
          <p:nvPr/>
        </p:nvSpPr>
        <p:spPr>
          <a:xfrm>
            <a:off x="4488174" y="1943161"/>
            <a:ext cx="1726306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ru-RU" sz="66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090CD-ACC7-6D05-062A-F275F68962DC}"/>
              </a:ext>
            </a:extLst>
          </p:cNvPr>
          <p:cNvSpPr txBox="1"/>
          <p:nvPr/>
        </p:nvSpPr>
        <p:spPr>
          <a:xfrm>
            <a:off x="3820469" y="5215978"/>
            <a:ext cx="3080517" cy="9848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40 000 </a:t>
            </a:r>
          </a:p>
          <a:p>
            <a:pPr algn="ctr"/>
            <a:r>
              <a:rPr lang="ru-RU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авторов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551E2A-3F3C-0D33-9445-8F9E3CB9F95B}"/>
              </a:ext>
            </a:extLst>
          </p:cNvPr>
          <p:cNvSpPr txBox="1"/>
          <p:nvPr/>
        </p:nvSpPr>
        <p:spPr>
          <a:xfrm>
            <a:off x="161625" y="3675895"/>
            <a:ext cx="308051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9400 </a:t>
            </a:r>
            <a:r>
              <a:rPr lang="ru-RU" sz="44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F186D6-39D0-7FDD-E4E1-4068637BD134}"/>
              </a:ext>
            </a:extLst>
          </p:cNvPr>
          <p:cNvSpPr txBox="1"/>
          <p:nvPr/>
        </p:nvSpPr>
        <p:spPr>
          <a:xfrm>
            <a:off x="161625" y="5215978"/>
            <a:ext cx="3080517" cy="9848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29 </a:t>
            </a:r>
          </a:p>
          <a:p>
            <a:pPr algn="ctr"/>
            <a:r>
              <a:rPr lang="ru-RU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научных журналов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E79CB-D6D0-F5C6-2687-2AD298087EC3}"/>
              </a:ext>
            </a:extLst>
          </p:cNvPr>
          <p:cNvSpPr txBox="1"/>
          <p:nvPr/>
        </p:nvSpPr>
        <p:spPr>
          <a:xfrm>
            <a:off x="8125328" y="1942381"/>
            <a:ext cx="3405986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90 </a:t>
            </a:r>
            <a:r>
              <a:rPr lang="en-US" sz="66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66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00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834A38-8E2E-6D24-54B3-2BB2BDCE8C1D}"/>
              </a:ext>
            </a:extLst>
          </p:cNvPr>
          <p:cNvSpPr txBox="1"/>
          <p:nvPr/>
        </p:nvSpPr>
        <p:spPr>
          <a:xfrm>
            <a:off x="7328568" y="3647130"/>
            <a:ext cx="4713721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ru-RU" sz="48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677 </a:t>
            </a:r>
          </a:p>
          <a:p>
            <a:pPr algn="ctr"/>
            <a:r>
              <a:rPr lang="ru-RU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тематических коллекций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BDBB02-9D37-F9BF-8F80-01B23E81C78D}"/>
              </a:ext>
            </a:extLst>
          </p:cNvPr>
          <p:cNvSpPr txBox="1"/>
          <p:nvPr/>
        </p:nvSpPr>
        <p:spPr>
          <a:xfrm>
            <a:off x="3501888" y="3620962"/>
            <a:ext cx="3729441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1000 </a:t>
            </a:r>
          </a:p>
          <a:p>
            <a:pPr algn="ctr"/>
            <a:endParaRPr lang="ru-RU" sz="2000" dirty="0">
              <a:latin typeface="Kinetika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1DEDAC-833C-934B-1C19-9859170A707C}"/>
              </a:ext>
            </a:extLst>
          </p:cNvPr>
          <p:cNvSpPr txBox="1"/>
          <p:nvPr/>
        </p:nvSpPr>
        <p:spPr>
          <a:xfrm>
            <a:off x="8176666" y="5217930"/>
            <a:ext cx="3292654" cy="9848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2 800 000</a:t>
            </a:r>
            <a:r>
              <a:rPr lang="ru-RU" sz="26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читателей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41C59F-9487-48FB-49B0-1195A1B4ED15}"/>
              </a:ext>
            </a:extLst>
          </p:cNvPr>
          <p:cNvSpPr txBox="1"/>
          <p:nvPr/>
        </p:nvSpPr>
        <p:spPr>
          <a:xfrm>
            <a:off x="1153630" y="4393312"/>
            <a:ext cx="935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книг</a:t>
            </a:r>
            <a:endParaRPr lang="ru-RU" dirty="0">
              <a:latin typeface="Kinetika" panose="00000500000000000000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D9506C-BF88-58A0-A5CE-8A08DCC662E9}"/>
              </a:ext>
            </a:extLst>
          </p:cNvPr>
          <p:cNvSpPr txBox="1"/>
          <p:nvPr/>
        </p:nvSpPr>
        <p:spPr>
          <a:xfrm>
            <a:off x="533794" y="2867707"/>
            <a:ext cx="2175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издательств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DEC736-E248-A9CF-36F7-9F0F30ECA760}"/>
              </a:ext>
            </a:extLst>
          </p:cNvPr>
          <p:cNvSpPr txBox="1"/>
          <p:nvPr/>
        </p:nvSpPr>
        <p:spPr>
          <a:xfrm>
            <a:off x="3324157" y="2774576"/>
            <a:ext cx="4182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лет в издательском бизнесе</a:t>
            </a:r>
            <a:endParaRPr lang="ru-RU" sz="2400" dirty="0">
              <a:latin typeface="Kinetika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7DCBC2-F493-2099-299A-309AC6D3A368}"/>
              </a:ext>
            </a:extLst>
          </p:cNvPr>
          <p:cNvSpPr txBox="1"/>
          <p:nvPr/>
        </p:nvSpPr>
        <p:spPr>
          <a:xfrm>
            <a:off x="4079095" y="4393312"/>
            <a:ext cx="2672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Kinetika" panose="00000500000000000000" pitchFamily="2" charset="-52"/>
                <a:cs typeface="Times New Roman" panose="02020603050405020304" pitchFamily="18" charset="0"/>
              </a:rPr>
              <a:t>новинок ежегодно</a:t>
            </a:r>
            <a:endParaRPr lang="ru-RU" dirty="0">
              <a:latin typeface="Kinetika" panose="000005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671752-E06E-92E0-EC29-216F5D459B89}"/>
              </a:ext>
            </a:extLst>
          </p:cNvPr>
          <p:cNvSpPr txBox="1"/>
          <p:nvPr/>
        </p:nvSpPr>
        <p:spPr>
          <a:xfrm>
            <a:off x="7593997" y="2867707"/>
            <a:ext cx="4182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документов в ЭБС </a:t>
            </a:r>
            <a:r>
              <a:rPr lang="en-US" sz="1800" dirty="0">
                <a:latin typeface="Kinetika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Znanium</a:t>
            </a:r>
            <a:endParaRPr lang="ru-RU" sz="1800" dirty="0">
              <a:latin typeface="Kinetika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4BBC76-2189-4A7A-BA85-C6FC7D3187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864" y="246951"/>
            <a:ext cx="1482230" cy="43025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1CAFD67-4E19-40A8-9E81-CFAE52C21E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951" y="297498"/>
            <a:ext cx="1488582" cy="3672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D079D4-3CBC-2082-E312-B63A9DAF8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8022"/>
            <a:ext cx="12192000" cy="4951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2F0BDD-4461-2782-7DCA-D3F9278583FA}"/>
              </a:ext>
            </a:extLst>
          </p:cNvPr>
          <p:cNvSpPr txBox="1"/>
          <p:nvPr/>
        </p:nvSpPr>
        <p:spPr>
          <a:xfrm>
            <a:off x="438618" y="878582"/>
            <a:ext cx="11141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О нас в цифрах</a:t>
            </a:r>
          </a:p>
        </p:txBody>
      </p:sp>
    </p:spTree>
    <p:extLst>
      <p:ext uri="{BB962C8B-B14F-4D97-AF65-F5344CB8AC3E}">
        <p14:creationId xmlns:p14="http://schemas.microsoft.com/office/powerpoint/2010/main" val="422268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Кольцо 15">
            <a:extLst>
              <a:ext uri="{FF2B5EF4-FFF2-40B4-BE49-F238E27FC236}">
                <a16:creationId xmlns:a16="http://schemas.microsoft.com/office/drawing/2014/main" id="{6C5A689C-5528-960D-4E63-2AC994E56D88}"/>
              </a:ext>
            </a:extLst>
          </p:cNvPr>
          <p:cNvSpPr/>
          <p:nvPr/>
        </p:nvSpPr>
        <p:spPr bwMode="auto">
          <a:xfrm rot="16429468">
            <a:off x="6534374" y="-7475985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97E99AF4-361E-CE10-1E40-DC52E8B4C05F}"/>
              </a:ext>
            </a:extLst>
          </p:cNvPr>
          <p:cNvCxnSpPr>
            <a:cxnSpLocks/>
          </p:cNvCxnSpPr>
          <p:nvPr/>
        </p:nvCxnSpPr>
        <p:spPr>
          <a:xfrm>
            <a:off x="7091269" y="2366125"/>
            <a:ext cx="587117" cy="0"/>
          </a:xfrm>
          <a:prstGeom prst="straightConnector1">
            <a:avLst/>
          </a:prstGeom>
          <a:ln w="28575">
            <a:solidFill>
              <a:srgbClr val="38A68E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ACCFFFB-391C-E553-743E-B224BFE104CE}"/>
              </a:ext>
            </a:extLst>
          </p:cNvPr>
          <p:cNvCxnSpPr/>
          <p:nvPr/>
        </p:nvCxnSpPr>
        <p:spPr>
          <a:xfrm>
            <a:off x="6096000" y="3600465"/>
            <a:ext cx="0" cy="32584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C4E6612-B0FB-7A8B-8F14-006A01185CDD}"/>
              </a:ext>
            </a:extLst>
          </p:cNvPr>
          <p:cNvGrpSpPr/>
          <p:nvPr/>
        </p:nvGrpSpPr>
        <p:grpSpPr>
          <a:xfrm>
            <a:off x="551403" y="3945681"/>
            <a:ext cx="6647210" cy="643973"/>
            <a:chOff x="732175" y="3887314"/>
            <a:chExt cx="6647210" cy="643973"/>
          </a:xfrm>
        </p:grpSpPr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C743A57D-1E18-E047-E07B-3405D1CF8624}"/>
                </a:ext>
              </a:extLst>
            </p:cNvPr>
            <p:cNvSpPr/>
            <p:nvPr/>
          </p:nvSpPr>
          <p:spPr>
            <a:xfrm>
              <a:off x="732175" y="3887314"/>
              <a:ext cx="2868419" cy="643973"/>
            </a:xfrm>
            <a:prstGeom prst="roundRect">
              <a:avLst/>
            </a:prstGeom>
            <a:ln w="28575">
              <a:solidFill>
                <a:srgbClr val="38A6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Оригинальные произведения</a:t>
              </a:r>
            </a:p>
          </p:txBody>
        </p:sp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117FA289-EDF3-D195-1D77-E79C765C2A9E}"/>
                </a:ext>
              </a:extLst>
            </p:cNvPr>
            <p:cNvSpPr/>
            <p:nvPr/>
          </p:nvSpPr>
          <p:spPr>
            <a:xfrm>
              <a:off x="4081197" y="3887314"/>
              <a:ext cx="3298188" cy="643973"/>
            </a:xfrm>
            <a:prstGeom prst="roundRect">
              <a:avLst/>
            </a:prstGeom>
            <a:ln w="28575">
              <a:solidFill>
                <a:srgbClr val="38A6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Оригинальные </a:t>
              </a:r>
              <a:r>
                <a:rPr lang="ru-RU" sz="1200" dirty="0">
                  <a:solidFill>
                    <a:prstClr val="black"/>
                  </a:solidFill>
                  <a:latin typeface="Montserrat Medium" panose="00000600000000000000" pitchFamily="2" charset="-52"/>
                </a:rPr>
                <a:t>и р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анее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 опубликованные произведения</a:t>
              </a:r>
            </a:p>
            <a:p>
              <a:pPr algn="ctr"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и статьи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375C0E7-E310-6E62-06A1-35E286A4C6E1}"/>
              </a:ext>
            </a:extLst>
          </p:cNvPr>
          <p:cNvSpPr txBox="1"/>
          <p:nvPr/>
        </p:nvSpPr>
        <p:spPr>
          <a:xfrm>
            <a:off x="432651" y="810386"/>
            <a:ext cx="11357403" cy="82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>
                <a:ln>
                  <a:noFill/>
                </a:ln>
                <a:solidFill>
                  <a:srgbClr val="003996"/>
                </a:solidFill>
                <a:effectLst/>
                <a:uLnTx/>
                <a:uFillTx/>
                <a:latin typeface="Montserrat SemiBold" panose="00000700000000000000" pitchFamily="2" charset="-52"/>
              </a:rPr>
              <a:t>Публикация научно-образовательной литературы</a:t>
            </a:r>
            <a:r>
              <a:rPr kumimoji="0" lang="en-US" sz="3200" b="1" i="0" u="none" strike="noStrike" kern="1200" cap="none" spc="50" normalizeH="0" baseline="0" noProof="0" dirty="0">
                <a:ln>
                  <a:noFill/>
                </a:ln>
                <a:solidFill>
                  <a:srgbClr val="003996"/>
                </a:solidFill>
                <a:effectLst/>
                <a:uLnTx/>
                <a:uFillTx/>
                <a:latin typeface="Montserrat SemiBold" panose="00000700000000000000" pitchFamily="2" charset="-52"/>
              </a:rPr>
              <a:t> </a:t>
            </a:r>
            <a:r>
              <a:rPr kumimoji="0" lang="ru-RU" sz="3200" b="1" i="0" u="none" strike="noStrike" kern="1200" cap="none" spc="50" normalizeH="0" baseline="0" noProof="0" dirty="0">
                <a:ln>
                  <a:noFill/>
                </a:ln>
                <a:solidFill>
                  <a:srgbClr val="003996"/>
                </a:solidFill>
                <a:effectLst/>
                <a:uLnTx/>
                <a:uFillTx/>
                <a:latin typeface="Montserrat SemiBold" panose="00000700000000000000" pitchFamily="2" charset="-52"/>
              </a:rPr>
              <a:t>на площадках ИНФРА-М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A27689-8870-2D61-C5D0-234F0E2A0E02}"/>
              </a:ext>
            </a:extLst>
          </p:cNvPr>
          <p:cNvSpPr txBox="1"/>
          <p:nvPr/>
        </p:nvSpPr>
        <p:spPr>
          <a:xfrm>
            <a:off x="432650" y="1659525"/>
            <a:ext cx="5671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3817D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ПЕЧАТНАЯ ПУБЛИКАЦИЯ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58753D98-A546-8E24-CD2F-A84BF92C7D76}"/>
              </a:ext>
            </a:extLst>
          </p:cNvPr>
          <p:cNvGrpSpPr/>
          <p:nvPr/>
        </p:nvGrpSpPr>
        <p:grpSpPr>
          <a:xfrm>
            <a:off x="552347" y="2914834"/>
            <a:ext cx="11177164" cy="689052"/>
            <a:chOff x="552347" y="3109394"/>
            <a:chExt cx="11177164" cy="689052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09173CF7-3362-4EEE-E9CE-1095A2E96833}"/>
                </a:ext>
              </a:extLst>
            </p:cNvPr>
            <p:cNvSpPr/>
            <p:nvPr/>
          </p:nvSpPr>
          <p:spPr>
            <a:xfrm>
              <a:off x="552347" y="3109394"/>
              <a:ext cx="4550647" cy="689052"/>
            </a:xfrm>
            <a:prstGeom prst="round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        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ООО «Научно-издательский центр ИНФРА-М</a:t>
              </a:r>
            </a:p>
          </p:txBody>
        </p:sp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D2EE4F16-91A9-9F41-CC65-089DFC00C7E2}"/>
                </a:ext>
              </a:extLst>
            </p:cNvPr>
            <p:cNvSpPr/>
            <p:nvPr/>
          </p:nvSpPr>
          <p:spPr>
            <a:xfrm>
              <a:off x="5324754" y="3109394"/>
              <a:ext cx="6404757" cy="689052"/>
            </a:xfrm>
            <a:prstGeom prst="round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885950" marR="0" lvl="0" defTabSz="942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Создание личного кабинета, подача заявок</a:t>
              </a:r>
            </a:p>
            <a:p>
              <a:pPr marL="1885950" marR="0" lvl="0" defTabSz="942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на публикацию произведений и статей,</a:t>
              </a:r>
            </a:p>
            <a:p>
              <a:pPr marL="1885950" marR="0" lvl="0" defTabSz="942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получение доступа к контенту</a:t>
              </a:r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66CF3CBE-E682-C5B9-3DDE-167CD5816336}"/>
                </a:ext>
              </a:extLst>
            </p:cNvPr>
            <p:cNvCxnSpPr/>
            <p:nvPr/>
          </p:nvCxnSpPr>
          <p:spPr>
            <a:xfrm>
              <a:off x="5109881" y="3445038"/>
              <a:ext cx="224618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3591073-A0C1-B740-FCAD-EE450EABCA59}"/>
              </a:ext>
            </a:extLst>
          </p:cNvPr>
          <p:cNvGrpSpPr/>
          <p:nvPr/>
        </p:nvGrpSpPr>
        <p:grpSpPr>
          <a:xfrm>
            <a:off x="552342" y="2092113"/>
            <a:ext cx="11158647" cy="782610"/>
            <a:chOff x="552342" y="2276945"/>
            <a:chExt cx="11158647" cy="782610"/>
          </a:xfrm>
        </p:grpSpPr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id="{12E3E61B-1FA9-5FD5-B62B-8129A0303CC5}"/>
                </a:ext>
              </a:extLst>
            </p:cNvPr>
            <p:cNvSpPr/>
            <p:nvPr/>
          </p:nvSpPr>
          <p:spPr>
            <a:xfrm>
              <a:off x="5166910" y="2276945"/>
              <a:ext cx="1896379" cy="548023"/>
            </a:xfrm>
            <a:prstGeom prst="roundRect">
              <a:avLst/>
            </a:prstGeom>
            <a:solidFill>
              <a:srgbClr val="00399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7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Авторы</a:t>
              </a:r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id="{2595DC50-762C-A00A-558C-4E1F60134A1E}"/>
                </a:ext>
              </a:extLst>
            </p:cNvPr>
            <p:cNvSpPr/>
            <p:nvPr/>
          </p:nvSpPr>
          <p:spPr>
            <a:xfrm>
              <a:off x="552342" y="2276945"/>
              <a:ext cx="3978811" cy="548024"/>
            </a:xfrm>
            <a:prstGeom prst="roundRect">
              <a:avLst/>
            </a:prstGeom>
            <a:ln w="28575">
              <a:solidFill>
                <a:srgbClr val="38A6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Ученые, преподаватели, аспиранты, докторанты, студенты</a:t>
              </a:r>
            </a:p>
          </p:txBody>
        </p:sp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2962ACA8-D276-8304-2B66-05B609169BAB}"/>
                </a:ext>
              </a:extLst>
            </p:cNvPr>
            <p:cNvSpPr/>
            <p:nvPr/>
          </p:nvSpPr>
          <p:spPr>
            <a:xfrm>
              <a:off x="7678386" y="2276945"/>
              <a:ext cx="4032603" cy="548024"/>
            </a:xfrm>
            <a:prstGeom prst="roundRect">
              <a:avLst/>
            </a:prstGeom>
            <a:ln w="28575">
              <a:solidFill>
                <a:srgbClr val="38A6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Желание повысить свои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наукометрические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 показатели, а также показатели вуза в целом</a:t>
              </a:r>
            </a:p>
          </p:txBody>
        </p: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96A88280-6A58-0518-1E2D-255E44BA2AC4}"/>
                </a:ext>
              </a:extLst>
            </p:cNvPr>
            <p:cNvCxnSpPr>
              <a:cxnSpLocks/>
            </p:cNvCxnSpPr>
            <p:nvPr/>
          </p:nvCxnSpPr>
          <p:spPr>
            <a:xfrm>
              <a:off x="4539727" y="2550957"/>
              <a:ext cx="563267" cy="0"/>
            </a:xfrm>
            <a:prstGeom prst="straightConnector1">
              <a:avLst/>
            </a:prstGeom>
            <a:ln w="28575">
              <a:solidFill>
                <a:srgbClr val="38A68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B13C843F-C889-35DD-73F6-6B2FF079BC81}"/>
                </a:ext>
              </a:extLst>
            </p:cNvPr>
            <p:cNvCxnSpPr>
              <a:cxnSpLocks/>
            </p:cNvCxnSpPr>
            <p:nvPr/>
          </p:nvCxnSpPr>
          <p:spPr>
            <a:xfrm>
              <a:off x="6952265" y="2688163"/>
              <a:ext cx="491100" cy="369332"/>
            </a:xfrm>
            <a:prstGeom prst="straightConnector1">
              <a:avLst/>
            </a:prstGeom>
            <a:ln w="28575">
              <a:solidFill>
                <a:srgbClr val="38A68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4F0E3C7F-DE11-C2A2-A915-2CEAFAB0E7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5803" y="2688163"/>
              <a:ext cx="513389" cy="371392"/>
            </a:xfrm>
            <a:prstGeom prst="straightConnector1">
              <a:avLst/>
            </a:prstGeom>
            <a:ln w="28575">
              <a:solidFill>
                <a:srgbClr val="38A68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868B73-A017-A1AF-A409-0EA82591F026}"/>
              </a:ext>
            </a:extLst>
          </p:cNvPr>
          <p:cNvGrpSpPr/>
          <p:nvPr/>
        </p:nvGrpSpPr>
        <p:grpSpPr>
          <a:xfrm>
            <a:off x="5367713" y="2976355"/>
            <a:ext cx="1724147" cy="529923"/>
            <a:chOff x="5339138" y="3188951"/>
            <a:chExt cx="1265349" cy="38891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5276E94-7F6B-8427-35EC-6F7063541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891" y="3260855"/>
              <a:ext cx="1120596" cy="2357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DED9BAC-2C5C-F452-057D-E5A33999F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010" t="24715" r="72429" b="23675"/>
            <a:stretch/>
          </p:blipFill>
          <p:spPr>
            <a:xfrm>
              <a:off x="5339138" y="3188951"/>
              <a:ext cx="469224" cy="38891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5C3B8A2-D864-F17C-0E64-2D2041064210}"/>
              </a:ext>
            </a:extLst>
          </p:cNvPr>
          <p:cNvGrpSpPr/>
          <p:nvPr/>
        </p:nvGrpSpPr>
        <p:grpSpPr>
          <a:xfrm>
            <a:off x="556428" y="4969657"/>
            <a:ext cx="6850086" cy="684833"/>
            <a:chOff x="556428" y="4852922"/>
            <a:chExt cx="6850086" cy="684833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57406EA8-4E13-B515-C8D2-65D97F8B5590}"/>
                </a:ext>
              </a:extLst>
            </p:cNvPr>
            <p:cNvSpPr/>
            <p:nvPr/>
          </p:nvSpPr>
          <p:spPr>
            <a:xfrm>
              <a:off x="556428" y="4852922"/>
              <a:ext cx="3024054" cy="684833"/>
            </a:xfrm>
            <a:prstGeom prst="roundRect">
              <a:avLst/>
            </a:prstGeom>
            <a:ln w="28575">
              <a:solidFill>
                <a:srgbClr val="38A6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Издание учебников и монографий, присвоение ISBN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online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, ISBN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print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, DOI</a:t>
              </a:r>
            </a:p>
          </p:txBody>
        </p:sp>
        <p:sp>
          <p:nvSpPr>
            <p:cNvPr id="27" name="Скругленный прямоугольник 26">
              <a:extLst>
                <a:ext uri="{FF2B5EF4-FFF2-40B4-BE49-F238E27FC236}">
                  <a16:creationId xmlns:a16="http://schemas.microsoft.com/office/drawing/2014/main" id="{125678F1-AE75-B956-7037-847F22BABFC5}"/>
                </a:ext>
              </a:extLst>
            </p:cNvPr>
            <p:cNvSpPr/>
            <p:nvPr/>
          </p:nvSpPr>
          <p:spPr>
            <a:xfrm>
              <a:off x="3760036" y="4852922"/>
              <a:ext cx="3646478" cy="684833"/>
            </a:xfrm>
            <a:prstGeom prst="roundRect">
              <a:avLst/>
            </a:prstGeom>
            <a:ln w="28575">
              <a:solidFill>
                <a:srgbClr val="38A6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-52"/>
                  <a:ea typeface="+mn-ea"/>
                  <a:cs typeface="+mn-cs"/>
                </a:rPr>
                <a:t>Публикация в печатных периодических издания, включенных в перечень ВАК, присвоение DOI</a:t>
              </a: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0E05A7-0C41-2417-D0E3-869A110F93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" t="-13858" r="79083" b="-3722"/>
          <a:stretch/>
        </p:blipFill>
        <p:spPr>
          <a:xfrm>
            <a:off x="662917" y="2945389"/>
            <a:ext cx="546758" cy="590359"/>
          </a:xfrm>
          <a:prstGeom prst="rect">
            <a:avLst/>
          </a:prstGeom>
        </p:spPr>
      </p:pic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630D5F78-6E20-7974-ED8A-96B248826B9E}"/>
              </a:ext>
            </a:extLst>
          </p:cNvPr>
          <p:cNvCxnSpPr/>
          <p:nvPr/>
        </p:nvCxnSpPr>
        <p:spPr>
          <a:xfrm>
            <a:off x="2809563" y="3600465"/>
            <a:ext cx="0" cy="32584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69C6CB47-8FE6-1E3A-A777-6D02882376B3}"/>
              </a:ext>
            </a:extLst>
          </p:cNvPr>
          <p:cNvCxnSpPr/>
          <p:nvPr/>
        </p:nvCxnSpPr>
        <p:spPr>
          <a:xfrm>
            <a:off x="9651503" y="3600465"/>
            <a:ext cx="0" cy="32584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18F61F19-DF3A-6FEE-BA9F-1E96F0B7E4EF}"/>
              </a:ext>
            </a:extLst>
          </p:cNvPr>
          <p:cNvCxnSpPr>
            <a:cxnSpLocks/>
          </p:cNvCxnSpPr>
          <p:nvPr/>
        </p:nvCxnSpPr>
        <p:spPr>
          <a:xfrm>
            <a:off x="9651507" y="4599179"/>
            <a:ext cx="0" cy="325845"/>
          </a:xfrm>
          <a:prstGeom prst="straightConnector1">
            <a:avLst/>
          </a:prstGeom>
          <a:ln w="28575">
            <a:solidFill>
              <a:srgbClr val="38A6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B611E15E-3BC7-FA97-A934-10B664C67B6C}"/>
              </a:ext>
            </a:extLst>
          </p:cNvPr>
          <p:cNvSpPr/>
          <p:nvPr/>
        </p:nvSpPr>
        <p:spPr>
          <a:xfrm>
            <a:off x="7679212" y="3921907"/>
            <a:ext cx="4054001" cy="684832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344613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Размещение в ЭБС (открытый </a:t>
            </a:r>
          </a:p>
          <a:p>
            <a:pPr marL="1344613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доступ), присвоение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ISBN online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 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27368B56-FCD9-BAE7-1B0E-C03AB7B6C104}"/>
              </a:ext>
            </a:extLst>
          </p:cNvPr>
          <p:cNvCxnSpPr/>
          <p:nvPr/>
        </p:nvCxnSpPr>
        <p:spPr>
          <a:xfrm>
            <a:off x="2817332" y="4611350"/>
            <a:ext cx="0" cy="325845"/>
          </a:xfrm>
          <a:prstGeom prst="straightConnector1">
            <a:avLst/>
          </a:prstGeom>
          <a:ln w="28575">
            <a:solidFill>
              <a:srgbClr val="38A6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5FC6A852-7077-9E5B-93E9-75DC241894A1}"/>
              </a:ext>
            </a:extLst>
          </p:cNvPr>
          <p:cNvCxnSpPr/>
          <p:nvPr/>
        </p:nvCxnSpPr>
        <p:spPr>
          <a:xfrm>
            <a:off x="6103838" y="4589654"/>
            <a:ext cx="0" cy="325845"/>
          </a:xfrm>
          <a:prstGeom prst="straightConnector1">
            <a:avLst/>
          </a:prstGeom>
          <a:ln w="28575">
            <a:solidFill>
              <a:srgbClr val="38A6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70C787D4-523B-B486-5021-70A44DE24B77}"/>
              </a:ext>
            </a:extLst>
          </p:cNvPr>
          <p:cNvCxnSpPr/>
          <p:nvPr/>
        </p:nvCxnSpPr>
        <p:spPr>
          <a:xfrm>
            <a:off x="5030553" y="5649665"/>
            <a:ext cx="0" cy="325845"/>
          </a:xfrm>
          <a:prstGeom prst="straightConnector1">
            <a:avLst/>
          </a:prstGeom>
          <a:ln w="28575">
            <a:solidFill>
              <a:srgbClr val="38A6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2BEE4EB8-EAC5-9D4B-CA6E-842E29D696CD}"/>
              </a:ext>
            </a:extLst>
          </p:cNvPr>
          <p:cNvCxnSpPr/>
          <p:nvPr/>
        </p:nvCxnSpPr>
        <p:spPr>
          <a:xfrm>
            <a:off x="1750024" y="5649665"/>
            <a:ext cx="0" cy="325845"/>
          </a:xfrm>
          <a:prstGeom prst="straightConnector1">
            <a:avLst/>
          </a:prstGeom>
          <a:ln w="28575">
            <a:solidFill>
              <a:srgbClr val="38A6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FCFB3A-69E8-374E-3CA2-E88539221E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85897"/>
            <a:ext cx="1470053" cy="4267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C00D7F-3219-BC95-B646-77E20FDCFF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351699"/>
            <a:ext cx="1470053" cy="362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41A992-79C9-FDA8-FDD7-94F3B10990DE}"/>
              </a:ext>
            </a:extLst>
          </p:cNvPr>
          <p:cNvSpPr txBox="1"/>
          <p:nvPr/>
        </p:nvSpPr>
        <p:spPr>
          <a:xfrm>
            <a:off x="7847372" y="1659525"/>
            <a:ext cx="4180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3817D"/>
                </a:solidFill>
                <a:effectLst/>
                <a:uLnTx/>
                <a:uFillTx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ЭЛЕКТРОННАЯ ПУБЛИКАЦИЯ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247DD5A-3481-1D88-B6CE-E3846541C13F}"/>
              </a:ext>
            </a:extLst>
          </p:cNvPr>
          <p:cNvCxnSpPr>
            <a:cxnSpLocks/>
          </p:cNvCxnSpPr>
          <p:nvPr/>
        </p:nvCxnSpPr>
        <p:spPr>
          <a:xfrm>
            <a:off x="7206252" y="4262417"/>
            <a:ext cx="450620" cy="0"/>
          </a:xfrm>
          <a:prstGeom prst="straightConnector1">
            <a:avLst/>
          </a:prstGeom>
          <a:ln w="28575">
            <a:solidFill>
              <a:srgbClr val="38A6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0D6C075-88AC-8CCB-79BC-069D2D98CDE0}"/>
              </a:ext>
            </a:extLst>
          </p:cNvPr>
          <p:cNvCxnSpPr>
            <a:cxnSpLocks/>
          </p:cNvCxnSpPr>
          <p:nvPr/>
        </p:nvCxnSpPr>
        <p:spPr>
          <a:xfrm>
            <a:off x="3442867" y="4287067"/>
            <a:ext cx="450620" cy="0"/>
          </a:xfrm>
          <a:prstGeom prst="straightConnector1">
            <a:avLst/>
          </a:prstGeom>
          <a:ln w="28575">
            <a:solidFill>
              <a:srgbClr val="38A6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id="{1E3A822F-A2CF-E21C-E72E-1D56185CC975}"/>
              </a:ext>
            </a:extLst>
          </p:cNvPr>
          <p:cNvSpPr/>
          <p:nvPr/>
        </p:nvSpPr>
        <p:spPr>
          <a:xfrm>
            <a:off x="6857572" y="6014034"/>
            <a:ext cx="2103805" cy="546632"/>
          </a:xfrm>
          <a:prstGeom prst="roundRect">
            <a:avLst/>
          </a:prstGeom>
          <a:ln w="28575">
            <a:solidFill>
              <a:srgbClr val="38A68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Увеличение индекса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Хирша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 автора</a:t>
            </a:r>
          </a:p>
        </p:txBody>
      </p:sp>
      <p:sp>
        <p:nvSpPr>
          <p:cNvPr id="26" name="Скругленный прямоугольник 32">
            <a:extLst>
              <a:ext uri="{FF2B5EF4-FFF2-40B4-BE49-F238E27FC236}">
                <a16:creationId xmlns:a16="http://schemas.microsoft.com/office/drawing/2014/main" id="{B6C2D7B6-9C48-8D00-157A-E83851AFA41B}"/>
              </a:ext>
            </a:extLst>
          </p:cNvPr>
          <p:cNvSpPr/>
          <p:nvPr/>
        </p:nvSpPr>
        <p:spPr>
          <a:xfrm>
            <a:off x="3792662" y="6014034"/>
            <a:ext cx="2429797" cy="546632"/>
          </a:xfrm>
          <a:prstGeom prst="roundRect">
            <a:avLst/>
          </a:prstGeom>
          <a:ln w="28575">
            <a:solidFill>
              <a:srgbClr val="38A68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Увеличение количества цитирований</a:t>
            </a:r>
          </a:p>
        </p:txBody>
      </p:sp>
      <p:sp>
        <p:nvSpPr>
          <p:cNvPr id="31" name="Скругленный прямоугольник 33">
            <a:extLst>
              <a:ext uri="{FF2B5EF4-FFF2-40B4-BE49-F238E27FC236}">
                <a16:creationId xmlns:a16="http://schemas.microsoft.com/office/drawing/2014/main" id="{79F73BEE-E7F8-AB59-5820-63A829A6C2EB}"/>
              </a:ext>
            </a:extLst>
          </p:cNvPr>
          <p:cNvSpPr/>
          <p:nvPr/>
        </p:nvSpPr>
        <p:spPr>
          <a:xfrm>
            <a:off x="9612933" y="6014034"/>
            <a:ext cx="2103806" cy="546632"/>
          </a:xfrm>
          <a:prstGeom prst="roundRect">
            <a:avLst/>
          </a:prstGeom>
          <a:ln w="28575">
            <a:solidFill>
              <a:srgbClr val="38A68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Увеличение индекса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Хирша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 вуза</a:t>
            </a:r>
          </a:p>
        </p:txBody>
      </p:sp>
      <p:sp>
        <p:nvSpPr>
          <p:cNvPr id="32" name="Скругленный прямоугольник 50">
            <a:extLst>
              <a:ext uri="{FF2B5EF4-FFF2-40B4-BE49-F238E27FC236}">
                <a16:creationId xmlns:a16="http://schemas.microsoft.com/office/drawing/2014/main" id="{AF5D2C77-AA9B-074B-BD7C-B9E74FAE08A8}"/>
              </a:ext>
            </a:extLst>
          </p:cNvPr>
          <p:cNvSpPr/>
          <p:nvPr/>
        </p:nvSpPr>
        <p:spPr>
          <a:xfrm>
            <a:off x="559871" y="6014034"/>
            <a:ext cx="2568996" cy="546632"/>
          </a:xfrm>
          <a:prstGeom prst="roundRect">
            <a:avLst/>
          </a:prstGeom>
          <a:ln w="28575">
            <a:solidFill>
              <a:srgbClr val="38A68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Полный список публикаций автора в РИНЦ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7C618D59-8B6A-4766-B301-08EDA63ECCC9}"/>
              </a:ext>
            </a:extLst>
          </p:cNvPr>
          <p:cNvCxnSpPr>
            <a:cxnSpLocks/>
          </p:cNvCxnSpPr>
          <p:nvPr/>
        </p:nvCxnSpPr>
        <p:spPr>
          <a:xfrm>
            <a:off x="3128867" y="6279587"/>
            <a:ext cx="582521" cy="0"/>
          </a:xfrm>
          <a:prstGeom prst="straightConnector1">
            <a:avLst/>
          </a:prstGeom>
          <a:ln w="28575">
            <a:solidFill>
              <a:srgbClr val="38A6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D61AD0C6-060E-DB15-7C2E-5EC7136FF575}"/>
              </a:ext>
            </a:extLst>
          </p:cNvPr>
          <p:cNvCxnSpPr>
            <a:cxnSpLocks/>
          </p:cNvCxnSpPr>
          <p:nvPr/>
        </p:nvCxnSpPr>
        <p:spPr>
          <a:xfrm>
            <a:off x="6211706" y="6279587"/>
            <a:ext cx="565612" cy="0"/>
          </a:xfrm>
          <a:prstGeom prst="straightConnector1">
            <a:avLst/>
          </a:prstGeom>
          <a:ln w="28575">
            <a:solidFill>
              <a:srgbClr val="38A6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C78A9A94-0F7F-CB72-E701-821D568C7A62}"/>
              </a:ext>
            </a:extLst>
          </p:cNvPr>
          <p:cNvCxnSpPr>
            <a:cxnSpLocks/>
          </p:cNvCxnSpPr>
          <p:nvPr/>
        </p:nvCxnSpPr>
        <p:spPr>
          <a:xfrm>
            <a:off x="8961377" y="6279587"/>
            <a:ext cx="537625" cy="0"/>
          </a:xfrm>
          <a:prstGeom prst="straightConnector1">
            <a:avLst/>
          </a:prstGeom>
          <a:ln w="28575">
            <a:solidFill>
              <a:srgbClr val="38A6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13B5299-CE97-5085-0941-79785DEB1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75" y="4115256"/>
            <a:ext cx="1257825" cy="365116"/>
          </a:xfrm>
          <a:prstGeom prst="rect">
            <a:avLst/>
          </a:prstGeom>
        </p:spPr>
      </p:pic>
      <p:sp>
        <p:nvSpPr>
          <p:cNvPr id="48" name="Скругленный прямоугольник 30">
            <a:extLst>
              <a:ext uri="{FF2B5EF4-FFF2-40B4-BE49-F238E27FC236}">
                <a16:creationId xmlns:a16="http://schemas.microsoft.com/office/drawing/2014/main" id="{1870D862-F9BB-C7F0-DC74-AEEFA028D26D}"/>
              </a:ext>
            </a:extLst>
          </p:cNvPr>
          <p:cNvSpPr/>
          <p:nvPr/>
        </p:nvSpPr>
        <p:spPr>
          <a:xfrm>
            <a:off x="7656871" y="4973829"/>
            <a:ext cx="4080379" cy="675836"/>
          </a:xfrm>
          <a:prstGeom prst="roundRect">
            <a:avLst/>
          </a:prstGeom>
          <a:ln w="28575">
            <a:solidFill>
              <a:srgbClr val="38A68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612900" marR="0" lvl="0" indent="88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Размещение метаданных</a:t>
            </a:r>
          </a:p>
          <a:p>
            <a:pPr marL="1612900" marR="0" lvl="0" indent="177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</a:rPr>
              <a:t>в РИНЦ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6BED8455-0D90-5DE6-C4C4-140FE037EC91}"/>
              </a:ext>
            </a:extLst>
          </p:cNvPr>
          <p:cNvCxnSpPr>
            <a:cxnSpLocks/>
          </p:cNvCxnSpPr>
          <p:nvPr/>
        </p:nvCxnSpPr>
        <p:spPr>
          <a:xfrm>
            <a:off x="9660072" y="5691094"/>
            <a:ext cx="0" cy="312831"/>
          </a:xfrm>
          <a:prstGeom prst="straightConnector1">
            <a:avLst/>
          </a:prstGeom>
          <a:ln w="28575">
            <a:solidFill>
              <a:srgbClr val="38A6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2A368B91-C82B-E857-F94F-525F4283E30A}"/>
              </a:ext>
            </a:extLst>
          </p:cNvPr>
          <p:cNvCxnSpPr>
            <a:cxnSpLocks/>
          </p:cNvCxnSpPr>
          <p:nvPr/>
        </p:nvCxnSpPr>
        <p:spPr>
          <a:xfrm>
            <a:off x="10917372" y="5701959"/>
            <a:ext cx="0" cy="312831"/>
          </a:xfrm>
          <a:prstGeom prst="straightConnector1">
            <a:avLst/>
          </a:prstGeom>
          <a:ln w="28575">
            <a:solidFill>
              <a:srgbClr val="38A6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388B1446-5EBF-1008-5836-AE5B94A7BC6A}"/>
              </a:ext>
            </a:extLst>
          </p:cNvPr>
          <p:cNvCxnSpPr>
            <a:cxnSpLocks/>
          </p:cNvCxnSpPr>
          <p:nvPr/>
        </p:nvCxnSpPr>
        <p:spPr>
          <a:xfrm>
            <a:off x="8345622" y="5701959"/>
            <a:ext cx="0" cy="312831"/>
          </a:xfrm>
          <a:prstGeom prst="straightConnector1">
            <a:avLst/>
          </a:prstGeom>
          <a:ln w="28575">
            <a:solidFill>
              <a:srgbClr val="38A6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74736E-8797-2A7E-FDD8-4A3C63494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" t="26740" r="17308" b="15969"/>
          <a:stretch/>
        </p:blipFill>
        <p:spPr bwMode="auto">
          <a:xfrm>
            <a:off x="7730028" y="5033350"/>
            <a:ext cx="1768974" cy="58981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Кольцо 15">
            <a:extLst>
              <a:ext uri="{FF2B5EF4-FFF2-40B4-BE49-F238E27FC236}">
                <a16:creationId xmlns:a16="http://schemas.microsoft.com/office/drawing/2014/main" id="{99D29510-EA07-7A42-9F4F-7D5BFC9548AC}"/>
              </a:ext>
            </a:extLst>
          </p:cNvPr>
          <p:cNvSpPr/>
          <p:nvPr/>
        </p:nvSpPr>
        <p:spPr>
          <a:xfrm rot="16499345">
            <a:off x="3178671" y="-1681660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3AEF7-5C0E-C0F3-0ADD-4EFBC2A78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07" y="1233889"/>
            <a:ext cx="7455120" cy="223764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5400" b="0" dirty="0">
                <a:solidFill>
                  <a:srgbClr val="003996"/>
                </a:solidFill>
                <a:latin typeface="Montserrat SemiBold" panose="00000700000000000000" pitchFamily="2" charset="-52"/>
              </a:rPr>
              <a:t>СПАСИБО</a:t>
            </a:r>
            <a:br>
              <a:rPr lang="ru-RU" sz="5400" b="0" dirty="0">
                <a:solidFill>
                  <a:srgbClr val="003996"/>
                </a:solidFill>
                <a:latin typeface="Montserrat SemiBold" panose="00000700000000000000" pitchFamily="2" charset="-52"/>
              </a:rPr>
            </a:br>
            <a:r>
              <a:rPr lang="ru-RU" sz="5400" b="0" dirty="0">
                <a:solidFill>
                  <a:srgbClr val="003996"/>
                </a:solidFill>
                <a:latin typeface="Montserrat SemiBold" panose="00000700000000000000" pitchFamily="2" charset="-52"/>
              </a:rPr>
              <a:t>ЗА ВНИМАНИЕ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36417-9CF2-C4F7-7F6F-96879E1FCCCA}"/>
              </a:ext>
            </a:extLst>
          </p:cNvPr>
          <p:cNvSpPr txBox="1"/>
          <p:nvPr/>
        </p:nvSpPr>
        <p:spPr>
          <a:xfrm>
            <a:off x="661907" y="4077413"/>
            <a:ext cx="6360175" cy="1849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996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Прудников Владимир Михайлович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3996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Главный редактор НИЦ ИНФРА-М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003996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prudnik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3996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@infra-m.ru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12849"/>
              </a:solidFill>
              <a:effectLst/>
              <a:uLnTx/>
              <a:uFillTx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C35CFE3-EAEE-4C49-9896-E12482174A0D}"/>
              </a:ext>
            </a:extLst>
          </p:cNvPr>
          <p:cNvGrpSpPr/>
          <p:nvPr/>
        </p:nvGrpSpPr>
        <p:grpSpPr>
          <a:xfrm>
            <a:off x="8102472" y="3242141"/>
            <a:ext cx="2915526" cy="2915526"/>
            <a:chOff x="7407279" y="1864885"/>
            <a:chExt cx="3621145" cy="36211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F911BD52-6E39-E844-9B92-D33E8D6FB57D}"/>
                </a:ext>
              </a:extLst>
            </p:cNvPr>
            <p:cNvSpPr/>
            <p:nvPr/>
          </p:nvSpPr>
          <p:spPr>
            <a:xfrm>
              <a:off x="7407279" y="1864885"/>
              <a:ext cx="3621145" cy="36211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1EC947C-2B00-9D4C-AF42-4C2034757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300" y="2636906"/>
              <a:ext cx="2077103" cy="2077103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05C76D-DF2A-65E0-4180-FFE9E15B25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351699"/>
            <a:ext cx="1470053" cy="3627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1D5B16-F28D-1CA8-F51F-D9D8FDA89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94443"/>
            <a:ext cx="1470053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1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льцо 15">
            <a:extLst>
              <a:ext uri="{FF2B5EF4-FFF2-40B4-BE49-F238E27FC236}">
                <a16:creationId xmlns:a16="http://schemas.microsoft.com/office/drawing/2014/main" id="{5D5A825E-0EFE-1A62-4A03-24CFBC6F6C23}"/>
              </a:ext>
            </a:extLst>
          </p:cNvPr>
          <p:cNvSpPr/>
          <p:nvPr/>
        </p:nvSpPr>
        <p:spPr bwMode="auto">
          <a:xfrm rot="16429468">
            <a:off x="6316643" y="2936378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F80CE177-1E14-CA71-02AF-BA77AFCE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3499"/>
          <a:stretch/>
        </p:blipFill>
        <p:spPr>
          <a:xfrm>
            <a:off x="-7076" y="2902"/>
            <a:ext cx="12199076" cy="1118162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BB73F23-D24B-2B73-75B8-FC5B0FA968ED}"/>
              </a:ext>
            </a:extLst>
          </p:cNvPr>
          <p:cNvGrpSpPr>
            <a:grpSpLocks noChangeAspect="1"/>
          </p:cNvGrpSpPr>
          <p:nvPr/>
        </p:nvGrpSpPr>
        <p:grpSpPr>
          <a:xfrm>
            <a:off x="273975" y="1379277"/>
            <a:ext cx="3230393" cy="2008419"/>
            <a:chOff x="8358517" y="-204930"/>
            <a:chExt cx="3627953" cy="2230008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C2188D1B-0A3C-9328-51C8-80C6C541FA7B}"/>
                </a:ext>
              </a:extLst>
            </p:cNvPr>
            <p:cNvGrpSpPr/>
            <p:nvPr/>
          </p:nvGrpSpPr>
          <p:grpSpPr>
            <a:xfrm>
              <a:off x="8374016" y="349221"/>
              <a:ext cx="3327173" cy="1675857"/>
              <a:chOff x="8374016" y="349221"/>
              <a:chExt cx="3327173" cy="1675857"/>
            </a:xfrm>
          </p:grpSpPr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2E3BC585-7661-A742-B080-ADF1D53E75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353372" y="1172840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D5952B3-1608-6943-8D2C-99885F2F3D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405930" y="377686"/>
                <a:ext cx="433500" cy="612000"/>
              </a:xfrm>
              <a:prstGeom prst="rect">
                <a:avLst/>
              </a:prstGeom>
            </p:spPr>
          </p:pic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AB0ACB07-9071-0942-B35C-73C9727E6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484198" y="1178528"/>
                <a:ext cx="691825" cy="612000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88D104F4-B071-F64F-AD53-229C33821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639785" y="377685"/>
                <a:ext cx="611999" cy="612000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6C1BA4CC-F46D-434F-A6FE-853A60BB9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234340" y="1176415"/>
                <a:ext cx="408000" cy="612000"/>
              </a:xfrm>
              <a:prstGeom prst="rect">
                <a:avLst/>
              </a:prstGeom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4EA05387-2F0C-F143-B236-78591BBD6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569361" y="349221"/>
                <a:ext cx="486000" cy="648000"/>
              </a:xfrm>
              <a:prstGeom prst="rect">
                <a:avLst/>
              </a:prstGeom>
            </p:spPr>
          </p:pic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BBE2E572-068D-DE3F-A5BD-15CBA77D63B1}"/>
                  </a:ext>
                </a:extLst>
              </p:cNvPr>
              <p:cNvGrpSpPr/>
              <p:nvPr/>
            </p:nvGrpSpPr>
            <p:grpSpPr>
              <a:xfrm>
                <a:off x="8374016" y="1096193"/>
                <a:ext cx="1097020" cy="928885"/>
                <a:chOff x="10181429" y="137972"/>
                <a:chExt cx="1097020" cy="928885"/>
              </a:xfrm>
            </p:grpSpPr>
            <p:pic>
              <p:nvPicPr>
                <p:cNvPr id="9" name="Рисунок 8">
                  <a:extLst>
                    <a:ext uri="{FF2B5EF4-FFF2-40B4-BE49-F238E27FC236}">
                      <a16:creationId xmlns:a16="http://schemas.microsoft.com/office/drawing/2014/main" id="{53518AC2-A38D-12EA-5A59-2FB3D016D4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28138" y="137972"/>
                  <a:ext cx="612000" cy="61200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9944AB8-1D36-633B-2F15-A7D7E74C4F54}"/>
                    </a:ext>
                  </a:extLst>
                </p:cNvPr>
                <p:cNvSpPr txBox="1"/>
                <p:nvPr/>
              </p:nvSpPr>
              <p:spPr>
                <a:xfrm>
                  <a:off x="10181429" y="690950"/>
                  <a:ext cx="1097020" cy="3759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800" b="0" i="0" u="none" strike="noStrike" kern="1200" cap="none" spc="0" normalizeH="0" baseline="0" noProof="0" dirty="0">
                      <a:ln w="3175">
                        <a:solidFill>
                          <a:srgbClr val="4472C4">
                            <a:lumMod val="50000"/>
                          </a:srgbClr>
                        </a:solidFill>
                      </a:ln>
                      <a:solidFill>
                        <a:srgbClr val="4472C4">
                          <a:lumMod val="50000"/>
                        </a:srgbClr>
                      </a:solidFill>
                      <a:effectLst/>
                      <a:uLnTx/>
                      <a:uFillTx/>
                      <a:latin typeface="Montserrat" panose="00000500000000000000" pitchFamily="2" charset="-52"/>
                      <a:ea typeface="Tahoma" panose="020B0604030504040204" pitchFamily="34" charset="0"/>
                      <a:cs typeface="Tahoma" panose="020B0604030504040204" pitchFamily="34" charset="0"/>
                    </a:rPr>
                    <a:t>НИЦ ИНФРА-М</a:t>
                  </a:r>
                </a:p>
              </p:txBody>
            </p:sp>
          </p:grp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2BFEB746-697A-D53A-F23E-0E4DC0C0E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6689" y="360441"/>
                <a:ext cx="544500" cy="648000"/>
              </a:xfrm>
              <a:prstGeom prst="rect">
                <a:avLst/>
              </a:prstGeom>
            </p:spPr>
          </p:pic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4D5CE4B1-FBE6-004A-AF8A-DE0BD43BD1D0}"/>
                </a:ext>
              </a:extLst>
            </p:cNvPr>
            <p:cNvSpPr/>
            <p:nvPr/>
          </p:nvSpPr>
          <p:spPr bwMode="auto">
            <a:xfrm>
              <a:off x="8358517" y="-204930"/>
              <a:ext cx="3627953" cy="649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Издательства холдинга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996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E4AA8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65F5913-4568-E0A1-A220-A757445FB738}"/>
              </a:ext>
            </a:extLst>
          </p:cNvPr>
          <p:cNvGrpSpPr/>
          <p:nvPr/>
        </p:nvGrpSpPr>
        <p:grpSpPr>
          <a:xfrm>
            <a:off x="8034264" y="1364865"/>
            <a:ext cx="2924017" cy="1033492"/>
            <a:chOff x="7732704" y="1364865"/>
            <a:chExt cx="2924017" cy="103349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BAA10F55-9F78-B6F3-0702-9325A03D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914319" y="1636704"/>
              <a:ext cx="2525480" cy="761653"/>
            </a:xfrm>
            <a:prstGeom prst="rect">
              <a:avLst/>
            </a:prstGeom>
          </p:spPr>
        </p:pic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5D02C38A-A234-A5C9-917C-D46E0C5AABA6}"/>
                </a:ext>
              </a:extLst>
            </p:cNvPr>
            <p:cNvSpPr/>
            <p:nvPr/>
          </p:nvSpPr>
          <p:spPr bwMode="auto">
            <a:xfrm>
              <a:off x="7732704" y="1364865"/>
              <a:ext cx="29240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Цифровая типография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3996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6236A09-A6FA-F262-4E1B-FB9961C01295}"/>
              </a:ext>
            </a:extLst>
          </p:cNvPr>
          <p:cNvGrpSpPr/>
          <p:nvPr/>
        </p:nvGrpSpPr>
        <p:grpSpPr>
          <a:xfrm>
            <a:off x="7676242" y="2578710"/>
            <a:ext cx="3635404" cy="872729"/>
            <a:chOff x="4404788" y="4054272"/>
            <a:chExt cx="3635404" cy="87272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85F8C784-75F7-39CE-4FB6-4ACAA30D1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t="17106" b="18328"/>
            <a:stretch/>
          </p:blipFill>
          <p:spPr>
            <a:xfrm>
              <a:off x="4650462" y="4270056"/>
              <a:ext cx="3240345" cy="656945"/>
            </a:xfrm>
            <a:prstGeom prst="rect">
              <a:avLst/>
            </a:prstGeom>
          </p:spPr>
        </p:pic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3B28A656-CF6B-DB35-91BD-E134AF0C42E6}"/>
                </a:ext>
              </a:extLst>
            </p:cNvPr>
            <p:cNvSpPr/>
            <p:nvPr/>
          </p:nvSpPr>
          <p:spPr bwMode="auto">
            <a:xfrm>
              <a:off x="4404788" y="4054272"/>
              <a:ext cx="36354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Портал научной периодики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3996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F900B3D-442D-AD6E-305A-CE39451948AF}"/>
              </a:ext>
            </a:extLst>
          </p:cNvPr>
          <p:cNvGrpSpPr/>
          <p:nvPr/>
        </p:nvGrpSpPr>
        <p:grpSpPr>
          <a:xfrm>
            <a:off x="3533430" y="1393193"/>
            <a:ext cx="3930327" cy="1892205"/>
            <a:chOff x="3802377" y="1335681"/>
            <a:chExt cx="3930327" cy="1892205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4473AB20-1666-A72E-2587-5687FA5A5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colorTemperature colorTemp="5990"/>
                      </a14:imgEffect>
                      <a14:imgEffect>
                        <a14:saturation sat="400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52437" y="2396888"/>
              <a:ext cx="1300417" cy="830998"/>
            </a:xfrm>
            <a:prstGeom prst="rect">
              <a:avLst/>
            </a:prstGeom>
          </p:spPr>
        </p:pic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9A6C097A-96A0-EC4F-9DB0-F3E7C006FE4F}"/>
                </a:ext>
              </a:extLst>
            </p:cNvPr>
            <p:cNvSpPr/>
            <p:nvPr/>
          </p:nvSpPr>
          <p:spPr bwMode="auto">
            <a:xfrm>
              <a:off x="3802377" y="1335681"/>
              <a:ext cx="393032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ЕДИНЫЙ ЦЕНТР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печатного и электронного комплектования библиотек учебных заведений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3996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7CFE2948-6CD5-7287-E269-6F464565B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408144" y="2621401"/>
              <a:ext cx="616013" cy="500130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8E49422-2C8B-5C28-783F-0EF70A41E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323578" y="2466894"/>
              <a:ext cx="676458" cy="67645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3B6BF2-F8F4-E9FD-1777-DB9BF7F8357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88" y="237475"/>
            <a:ext cx="2857790" cy="70511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FBADF5-407A-B772-592A-5DF5321327F8}"/>
              </a:ext>
            </a:extLst>
          </p:cNvPr>
          <p:cNvSpPr/>
          <p:nvPr/>
        </p:nvSpPr>
        <p:spPr bwMode="auto">
          <a:xfrm>
            <a:off x="7652637" y="3996191"/>
            <a:ext cx="3930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996"/>
                </a:solidFill>
                <a:effectLst/>
                <a:uLnTx/>
                <a:uFillTx/>
                <a:latin typeface="Montserrat" panose="00000500000000000000" pitchFamily="2" charset="-52"/>
                <a:ea typeface="Roboto Slab"/>
              </a:rPr>
              <a:t>ИНФОРМАЦИОННО-ОБРАЗОВАТЕЛЬНАЯ СРЕДА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996"/>
                </a:solidFill>
                <a:effectLst/>
                <a:uLnTx/>
                <a:uFillTx/>
                <a:latin typeface="Montserrat" panose="00000500000000000000" pitchFamily="2" charset="-52"/>
                <a:ea typeface="Roboto Slab"/>
              </a:rPr>
              <a:t>ZNANIUM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003996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047C96-4F13-E65B-593C-C536B47DBF5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144547" y="5471327"/>
            <a:ext cx="946051" cy="946051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5AAA1B84-CFC5-A416-F8A9-22CA29C3B5F8}"/>
              </a:ext>
            </a:extLst>
          </p:cNvPr>
          <p:cNvGrpSpPr/>
          <p:nvPr/>
        </p:nvGrpSpPr>
        <p:grpSpPr>
          <a:xfrm>
            <a:off x="438639" y="5155201"/>
            <a:ext cx="7695711" cy="1777777"/>
            <a:chOff x="438639" y="4736910"/>
            <a:chExt cx="6946829" cy="17777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8A2412-1281-1547-B097-4EE9757D2294}"/>
                </a:ext>
              </a:extLst>
            </p:cNvPr>
            <p:cNvSpPr txBox="1"/>
            <p:nvPr/>
          </p:nvSpPr>
          <p:spPr>
            <a:xfrm>
              <a:off x="438639" y="4736910"/>
              <a:ext cx="1675323" cy="12772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&gt;</a:t>
              </a: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1 000</a:t>
              </a:r>
            </a:p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solidFill>
                    <a:srgbClr val="003996"/>
                  </a:solidFill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н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овых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 изданий</a:t>
              </a:r>
            </a:p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ежегодно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FC523D-89E8-144A-BF08-883D9716F1CC}"/>
                </a:ext>
              </a:extLst>
            </p:cNvPr>
            <p:cNvSpPr txBox="1"/>
            <p:nvPr/>
          </p:nvSpPr>
          <p:spPr>
            <a:xfrm>
              <a:off x="5061469" y="4737547"/>
              <a:ext cx="2323999" cy="12772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&gt; </a:t>
              </a: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40 000</a:t>
              </a:r>
            </a:p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авторов в портфеле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издательств холдинга</a:t>
              </a:r>
            </a:p>
          </p:txBody>
        </p: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86E28C37-6C99-BE4B-5009-A37E2400F48C}"/>
                </a:ext>
              </a:extLst>
            </p:cNvPr>
            <p:cNvGrpSpPr/>
            <p:nvPr/>
          </p:nvGrpSpPr>
          <p:grpSpPr>
            <a:xfrm>
              <a:off x="443585" y="5701275"/>
              <a:ext cx="6857944" cy="813412"/>
              <a:chOff x="443585" y="5701275"/>
              <a:chExt cx="6857944" cy="813412"/>
            </a:xfrm>
          </p:grpSpPr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EEFE1281-B5E4-2BB4-01FB-1EE636E4ACA1}"/>
                  </a:ext>
                </a:extLst>
              </p:cNvPr>
              <p:cNvGrpSpPr/>
              <p:nvPr/>
            </p:nvGrpSpPr>
            <p:grpSpPr>
              <a:xfrm>
                <a:off x="4267957" y="5754135"/>
                <a:ext cx="3033572" cy="760552"/>
                <a:chOff x="4411365" y="7077359"/>
                <a:chExt cx="2343275" cy="760552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AB23EFC-F891-4554-8AF9-BE923796A06F}"/>
                    </a:ext>
                  </a:extLst>
                </p:cNvPr>
                <p:cNvSpPr txBox="1"/>
                <p:nvPr/>
              </p:nvSpPr>
              <p:spPr>
                <a:xfrm>
                  <a:off x="4411365" y="7077359"/>
                  <a:ext cx="815455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996"/>
                      </a:solidFill>
                      <a:effectLst/>
                      <a:uLnTx/>
                      <a:uFillTx/>
                      <a:latin typeface="Montserrat" panose="00000500000000000000" pitchFamily="2" charset="-52"/>
                      <a:ea typeface="Tahoma" panose="020B0604030504040204" pitchFamily="34" charset="0"/>
                      <a:cs typeface="Tahoma" panose="020B0604030504040204" pitchFamily="34" charset="0"/>
                    </a:rPr>
                    <a:t>22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14F14F7-12D1-8AE9-32FA-85E25007CB86}"/>
                    </a:ext>
                  </a:extLst>
                </p:cNvPr>
                <p:cNvSpPr txBox="1"/>
                <p:nvPr/>
              </p:nvSpPr>
              <p:spPr>
                <a:xfrm>
                  <a:off x="4849438" y="7283913"/>
                  <a:ext cx="1905202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dirty="0">
                      <a:solidFill>
                        <a:srgbClr val="003996"/>
                      </a:solidFill>
                      <a:latin typeface="Montserrat" panose="00000500000000000000" pitchFamily="2" charset="-52"/>
                      <a:ea typeface="Tahoma" panose="020B0604030504040204" pitchFamily="34" charset="0"/>
                      <a:cs typeface="Tahoma" panose="020B0604030504040204" pitchFamily="34" charset="0"/>
                    </a:rPr>
                    <a:t>в</a:t>
                  </a:r>
                  <a:r>
                    <a:rPr kumimoji="0" lang="ru-RU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996"/>
                      </a:solidFill>
                      <a:effectLst/>
                      <a:uLnTx/>
                      <a:uFillTx/>
                      <a:latin typeface="Montserrat" panose="00000500000000000000" pitchFamily="2" charset="-52"/>
                      <a:ea typeface="Tahoma" panose="020B0604030504040204" pitchFamily="34" charset="0"/>
                      <a:cs typeface="Tahoma" panose="020B0604030504040204" pitchFamily="34" charset="0"/>
                    </a:rPr>
                    <a:t>ходят в перечень ВАК</a:t>
                  </a:r>
                </a:p>
              </p:txBody>
            </p:sp>
          </p:grpSp>
          <p:grpSp>
            <p:nvGrpSpPr>
              <p:cNvPr id="37" name="Группа 36">
                <a:extLst>
                  <a:ext uri="{FF2B5EF4-FFF2-40B4-BE49-F238E27FC236}">
                    <a16:creationId xmlns:a16="http://schemas.microsoft.com/office/drawing/2014/main" id="{5C37DE28-D153-EEDA-1DE2-400E7E203615}"/>
                  </a:ext>
                </a:extLst>
              </p:cNvPr>
              <p:cNvGrpSpPr/>
              <p:nvPr/>
            </p:nvGrpSpPr>
            <p:grpSpPr>
              <a:xfrm>
                <a:off x="443585" y="5701275"/>
                <a:ext cx="4178408" cy="646331"/>
                <a:chOff x="4558632" y="5395637"/>
                <a:chExt cx="2171526" cy="646331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A5CCF06-2C03-8646-BAD7-7DB5F4B097B1}"/>
                    </a:ext>
                  </a:extLst>
                </p:cNvPr>
                <p:cNvSpPr txBox="1"/>
                <p:nvPr/>
              </p:nvSpPr>
              <p:spPr>
                <a:xfrm>
                  <a:off x="4558632" y="5395637"/>
                  <a:ext cx="2004854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793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996"/>
                      </a:solidFill>
                      <a:effectLst/>
                      <a:uLnTx/>
                      <a:uFillTx/>
                      <a:latin typeface="Montserrat" panose="00000500000000000000" pitchFamily="2" charset="-52"/>
                      <a:ea typeface="Tahoma" panose="020B0604030504040204" pitchFamily="34" charset="0"/>
                      <a:cs typeface="Tahoma" panose="020B0604030504040204" pitchFamily="34" charset="0"/>
                    </a:rPr>
                    <a:t>29</a:t>
                  </a:r>
                  <a:r>
                    <a:rPr kumimoji="0" lang="ru-RU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996"/>
                      </a:solidFill>
                      <a:effectLst/>
                      <a:uLnTx/>
                      <a:uFillTx/>
                      <a:latin typeface="Montserrat" panose="00000500000000000000" pitchFamily="2" charset="-52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30C4B4E-8B55-A2F4-5853-A2960FAD4B3B}"/>
                    </a:ext>
                  </a:extLst>
                </p:cNvPr>
                <p:cNvSpPr txBox="1"/>
                <p:nvPr/>
              </p:nvSpPr>
              <p:spPr>
                <a:xfrm>
                  <a:off x="4874589" y="5659298"/>
                  <a:ext cx="1855569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996"/>
                      </a:solidFill>
                      <a:effectLst/>
                      <a:uLnTx/>
                      <a:uFillTx/>
                      <a:latin typeface="Montserrat" panose="00000500000000000000" pitchFamily="2" charset="-52"/>
                      <a:ea typeface="Tahoma" panose="020B0604030504040204" pitchFamily="34" charset="0"/>
                      <a:cs typeface="Tahoma" panose="020B0604030504040204" pitchFamily="34" charset="0"/>
                    </a:rPr>
                    <a:t>собственных научных журнала</a:t>
                  </a:r>
                </a:p>
              </p:txBody>
            </p:sp>
          </p:grp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0694FBA-EAE8-2165-B7BE-0EBD5F7F614C}"/>
                </a:ext>
              </a:extLst>
            </p:cNvPr>
            <p:cNvSpPr txBox="1"/>
            <p:nvPr/>
          </p:nvSpPr>
          <p:spPr>
            <a:xfrm>
              <a:off x="2331649" y="4738208"/>
              <a:ext cx="2674342" cy="12772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&gt; </a:t>
              </a: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30 000</a:t>
              </a:r>
            </a:p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solidFill>
                    <a:srgbClr val="003996"/>
                  </a:solidFill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н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аучно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996"/>
                  </a:solidFill>
                  <a:effectLst/>
                  <a:uLnTx/>
                  <a:uFillTx/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-образовательных изданий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6B4B187-CD1B-61AE-17D1-DC13866A0395}"/>
              </a:ext>
            </a:extLst>
          </p:cNvPr>
          <p:cNvSpPr txBox="1"/>
          <p:nvPr/>
        </p:nvSpPr>
        <p:spPr>
          <a:xfrm>
            <a:off x="458095" y="3571797"/>
            <a:ext cx="6058477" cy="355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7708" algn="l"/>
              </a:tabLst>
            </a:pPr>
            <a:r>
              <a:rPr lang="ru-RU" sz="1600" b="1" dirty="0">
                <a:solidFill>
                  <a:srgbClr val="003996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Отраслевые ассоциации и НКО</a:t>
            </a:r>
          </a:p>
        </p:txBody>
      </p:sp>
      <p:pic>
        <p:nvPicPr>
          <p:cNvPr id="62" name="Picture 6" descr="рба">
            <a:extLst>
              <a:ext uri="{FF2B5EF4-FFF2-40B4-BE49-F238E27FC236}">
                <a16:creationId xmlns:a16="http://schemas.microsoft.com/office/drawing/2014/main" id="{E7D49E90-C200-21DC-2325-9409112A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45" y="4074712"/>
            <a:ext cx="1129022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АНО ОПОРА">
            <a:extLst>
              <a:ext uri="{FF2B5EF4-FFF2-40B4-BE49-F238E27FC236}">
                <a16:creationId xmlns:a16="http://schemas.microsoft.com/office/drawing/2014/main" id="{5FFA35C9-3155-3BE4-12F4-BCF45C07B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03" y="3996947"/>
            <a:ext cx="844316" cy="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Профессии и специальности">
            <a:extLst>
              <a:ext uri="{FF2B5EF4-FFF2-40B4-BE49-F238E27FC236}">
                <a16:creationId xmlns:a16="http://schemas.microsoft.com/office/drawing/2014/main" id="{DBB03F91-EB91-4477-9D22-BDFA01E4A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25" y="4120856"/>
            <a:ext cx="656633" cy="6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F2A135B6-32FE-797A-E62D-5FFD2F1A1B61}"/>
              </a:ext>
            </a:extLst>
          </p:cNvPr>
          <p:cNvGrpSpPr/>
          <p:nvPr/>
        </p:nvGrpSpPr>
        <p:grpSpPr>
          <a:xfrm>
            <a:off x="273975" y="3850063"/>
            <a:ext cx="1196904" cy="1262931"/>
            <a:chOff x="433392" y="4295333"/>
            <a:chExt cx="1196904" cy="1262931"/>
          </a:xfrm>
        </p:grpSpPr>
        <p:pic>
          <p:nvPicPr>
            <p:cNvPr id="66" name="Google Shape;618;p22">
              <a:extLst>
                <a:ext uri="{FF2B5EF4-FFF2-40B4-BE49-F238E27FC236}">
                  <a16:creationId xmlns:a16="http://schemas.microsoft.com/office/drawing/2014/main" id="{B439E5CC-2DD8-744C-0FF5-84B5316BD3E8}"/>
                </a:ext>
              </a:extLst>
            </p:cNvPr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549512" y="4295333"/>
              <a:ext cx="988759" cy="86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B694888-2C7F-89D0-6EA8-7B9A92B8F263}"/>
                </a:ext>
              </a:extLst>
            </p:cNvPr>
            <p:cNvSpPr txBox="1"/>
            <p:nvPr/>
          </p:nvSpPr>
          <p:spPr>
            <a:xfrm>
              <a:off x="433392" y="4947584"/>
              <a:ext cx="1196904" cy="610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15000"/>
                </a:lnSpc>
                <a:buClr>
                  <a:schemeClr val="dk1"/>
                </a:buClr>
                <a:buSzPts val="1100"/>
                <a:defRPr sz="2400">
                  <a:solidFill>
                    <a:srgbClr val="212849"/>
                  </a:solidFill>
                  <a:latin typeface="Kinetika Medium" panose="00000600000000000000" pitchFamily="50" charset="-52"/>
                </a:defRPr>
              </a:lvl1pPr>
            </a:lstStyle>
            <a:p>
              <a:pPr algn="ctr"/>
              <a:r>
                <a:rPr lang="ru-RU" sz="1000" dirty="0">
                  <a:latin typeface="Montserrat" panose="00000500000000000000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Российский Книжный Союз</a:t>
              </a:r>
            </a:p>
          </p:txBody>
        </p:sp>
      </p:grp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869AD22-FD89-5813-473C-8E3909B616D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4847" r="18914" b="5119"/>
          <a:stretch/>
        </p:blipFill>
        <p:spPr>
          <a:xfrm>
            <a:off x="6773639" y="4128406"/>
            <a:ext cx="684000" cy="63647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BDC9DBA-4AF9-DF1A-3B2D-EE45A36E78F1}"/>
              </a:ext>
            </a:extLst>
          </p:cNvPr>
          <p:cNvPicPr>
            <a:picLocks noChangeAspect="1"/>
          </p:cNvPicPr>
          <p:nvPr/>
        </p:nvPicPr>
        <p:blipFill>
          <a:blip r:embed="rId3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artisticPhotocopy trans="0" detail="0"/>
                    </a14:imgEffect>
                    <a14:imgEffect>
                      <a14:sharpenSoften amount="32000"/>
                    </a14:imgEffect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1402" y="3980123"/>
            <a:ext cx="864000" cy="864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3496D31-59DD-B916-D025-AC2A7B860684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artisticPhotocopy trans="0" detail="0"/>
                    </a14:imgEffect>
                    <a14:imgEffect>
                      <a14:brightnessContrast bright="-100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592" y="4206167"/>
            <a:ext cx="1418249" cy="439007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0E7312B-D866-BAA5-3B31-1FDA4FA57657}"/>
              </a:ext>
            </a:extLst>
          </p:cNvPr>
          <p:cNvGrpSpPr/>
          <p:nvPr/>
        </p:nvGrpSpPr>
        <p:grpSpPr>
          <a:xfrm>
            <a:off x="4301283" y="4054204"/>
            <a:ext cx="826240" cy="834033"/>
            <a:chOff x="2298978" y="4212966"/>
            <a:chExt cx="826240" cy="834033"/>
          </a:xfrm>
        </p:grpSpPr>
        <p:pic>
          <p:nvPicPr>
            <p:cNvPr id="68" name="Picture 8" descr="Сотрудничество с компанией Антиплагиат">
              <a:extLst>
                <a:ext uri="{FF2B5EF4-FFF2-40B4-BE49-F238E27FC236}">
                  <a16:creationId xmlns:a16="http://schemas.microsoft.com/office/drawing/2014/main" id="{68278D26-8A3E-DE70-8A22-6B9ED3BF86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239" t="31446" b="35302"/>
            <a:stretch/>
          </p:blipFill>
          <p:spPr bwMode="auto">
            <a:xfrm>
              <a:off x="2507683" y="4212966"/>
              <a:ext cx="434647" cy="404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8" descr="Сотрудничество с компанией Антиплагиат">
              <a:extLst>
                <a:ext uri="{FF2B5EF4-FFF2-40B4-BE49-F238E27FC236}">
                  <a16:creationId xmlns:a16="http://schemas.microsoft.com/office/drawing/2014/main" id="{D7BA5389-3CA1-DB0E-BFE9-EEBD2E3253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731" r="32021" b="28679"/>
            <a:stretch/>
          </p:blipFill>
          <p:spPr bwMode="auto">
            <a:xfrm>
              <a:off x="2298978" y="4650877"/>
              <a:ext cx="826240" cy="396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25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44A4-96F8-2097-146E-B8252E53B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льцо 15">
            <a:extLst>
              <a:ext uri="{FF2B5EF4-FFF2-40B4-BE49-F238E27FC236}">
                <a16:creationId xmlns:a16="http://schemas.microsoft.com/office/drawing/2014/main" id="{85839CFC-FF3E-C590-7A2E-A0AFF09D6686}"/>
              </a:ext>
            </a:extLst>
          </p:cNvPr>
          <p:cNvSpPr/>
          <p:nvPr/>
        </p:nvSpPr>
        <p:spPr bwMode="auto">
          <a:xfrm rot="16429468">
            <a:off x="6534374" y="-7475985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2D62-8CB2-2090-A1EE-A64B180CF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85897"/>
            <a:ext cx="1470053" cy="426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D3E53-3369-FB24-968E-F5B8D5633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351699"/>
            <a:ext cx="1470053" cy="362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E0159-85D5-0868-99DE-B4EADBE61E7D}"/>
              </a:ext>
            </a:extLst>
          </p:cNvPr>
          <p:cNvSpPr txBox="1"/>
          <p:nvPr/>
        </p:nvSpPr>
        <p:spPr>
          <a:xfrm>
            <a:off x="438618" y="878582"/>
            <a:ext cx="111410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Юридические и этические вопросы применения ИИ в интеллектуальной сфере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BACCA-97BB-9F10-2FE8-5A24F27E95C6}"/>
              </a:ext>
            </a:extLst>
          </p:cNvPr>
          <p:cNvSpPr txBox="1"/>
          <p:nvPr/>
        </p:nvSpPr>
        <p:spPr>
          <a:xfrm>
            <a:off x="560931" y="2193766"/>
            <a:ext cx="1112401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Оценка текущего законодательства и перспективы регулирования применения ИИ</a:t>
            </a:r>
            <a:r>
              <a:rPr lang="en-US" sz="2000" dirty="0">
                <a:latin typeface="Montserrat" panose="00000500000000000000" pitchFamily="2" charset="-52"/>
              </a:rPr>
              <a:t>. </a:t>
            </a:r>
            <a:r>
              <a:rPr lang="ru-RU" sz="2000" b="0" i="0" dirty="0">
                <a:effectLst/>
                <a:latin typeface="Montserrat" panose="00000500000000000000" pitchFamily="2" charset="-52"/>
              </a:rPr>
              <a:t>Этические дилеммы использования ИИ в академической среде</a:t>
            </a:r>
          </a:p>
          <a:p>
            <a:pPr marL="342900" indent="-342900" algn="l">
              <a:buClr>
                <a:srgbClr val="003996"/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Montserrat" panose="00000500000000000000" pitchFamily="2" charset="-52"/>
            </a:endParaRPr>
          </a:p>
          <a:p>
            <a:pPr marL="342900" indent="-342900" algn="l"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Практическое использование ИИ в профессиональной деятельности</a:t>
            </a:r>
          </a:p>
          <a:p>
            <a:pPr marL="342900" indent="-342900" algn="l">
              <a:buClr>
                <a:srgbClr val="003996"/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Montserrat" panose="00000500000000000000" pitchFamily="2" charset="-52"/>
            </a:endParaRPr>
          </a:p>
          <a:p>
            <a:pPr marL="342900" indent="-342900" algn="l"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Инструменты и платформы для создания контента. </a:t>
            </a:r>
            <a:endParaRPr lang="en-US" sz="2000" b="0" i="0" dirty="0">
              <a:effectLst/>
              <a:latin typeface="Montserrat" panose="00000500000000000000" pitchFamily="2" charset="-52"/>
            </a:endParaRPr>
          </a:p>
          <a:p>
            <a:pPr marL="342900" indent="-342900" algn="l">
              <a:buClr>
                <a:srgbClr val="003996"/>
              </a:buClr>
              <a:buFont typeface="Wingdings" panose="05000000000000000000" pitchFamily="2" charset="2"/>
              <a:buChar char="Ø"/>
            </a:pPr>
            <a:endParaRPr lang="ru-RU" sz="2000" b="0" i="0" dirty="0">
              <a:effectLst/>
              <a:latin typeface="Montserrat" panose="00000500000000000000" pitchFamily="2" charset="-52"/>
            </a:endParaRPr>
          </a:p>
          <a:p>
            <a:pPr marL="342900" indent="-342900" algn="l"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Ограничения и риски при создании учебного и научного контента</a:t>
            </a:r>
          </a:p>
          <a:p>
            <a:pPr marL="342900" indent="-342900" algn="l">
              <a:buClr>
                <a:srgbClr val="003996"/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Montserrat" panose="00000500000000000000" pitchFamily="2" charset="-52"/>
            </a:endParaRPr>
          </a:p>
          <a:p>
            <a:pPr marL="342900" indent="-342900" algn="l"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Издатель и рукописи, подготовленные с использованием ИИ: принять или отвергнуть?</a:t>
            </a:r>
          </a:p>
          <a:p>
            <a:pPr marL="342900" indent="-342900" algn="l">
              <a:buClr>
                <a:srgbClr val="003996"/>
              </a:buClr>
              <a:buFont typeface="Wingdings" panose="05000000000000000000" pitchFamily="2" charset="2"/>
              <a:buChar char="Ø"/>
            </a:pPr>
            <a:endParaRPr lang="ru-RU" sz="2000" b="0" i="0" dirty="0">
              <a:effectLst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140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44A4-96F8-2097-146E-B8252E53B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2D62-8CB2-2090-A1EE-A64B180CF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85897"/>
            <a:ext cx="1470053" cy="426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D3E53-3369-FB24-968E-F5B8D5633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351699"/>
            <a:ext cx="1470053" cy="362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1E82F5-EEBB-A293-7078-F2D505B7AE9D}"/>
              </a:ext>
            </a:extLst>
          </p:cNvPr>
          <p:cNvSpPr txBox="1"/>
          <p:nvPr/>
        </p:nvSpPr>
        <p:spPr>
          <a:xfrm>
            <a:off x="560931" y="2193766"/>
            <a:ext cx="111240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Любительское использование (в личных целях)</a:t>
            </a:r>
          </a:p>
          <a:p>
            <a:pPr marL="342900" indent="-342900">
              <a:buClr>
                <a:srgbClr val="003996"/>
              </a:buClr>
              <a:buFont typeface="Wingdings" panose="05000000000000000000" pitchFamily="2" charset="2"/>
              <a:buChar char="Ø"/>
            </a:pPr>
            <a:endParaRPr lang="ru-RU" sz="2000" b="0" i="0" dirty="0">
              <a:effectLst/>
              <a:latin typeface="Montserrat" panose="00000500000000000000" pitchFamily="2" charset="-52"/>
            </a:endParaRPr>
          </a:p>
          <a:p>
            <a:pPr marL="342900" indent="-342900"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Профессиональное использование (в коммерческих целях)</a:t>
            </a:r>
          </a:p>
          <a:p>
            <a:pPr marL="342900" indent="-342900">
              <a:buClr>
                <a:srgbClr val="003996"/>
              </a:buClr>
              <a:buFont typeface="Wingdings" panose="05000000000000000000" pitchFamily="2" charset="2"/>
              <a:buChar char="Ø"/>
            </a:pPr>
            <a:endParaRPr lang="ru-RU" sz="2000" b="0" i="0" dirty="0">
              <a:effectLst/>
              <a:latin typeface="Montserrat" panose="00000500000000000000" pitchFamily="2" charset="-52"/>
            </a:endParaRPr>
          </a:p>
          <a:p>
            <a:pPr marL="342900" indent="-342900"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ИИ не должен заменять автора</a:t>
            </a:r>
          </a:p>
          <a:p>
            <a:pPr marL="342900" indent="-342900">
              <a:buClr>
                <a:srgbClr val="003996"/>
              </a:buClr>
              <a:buFont typeface="Wingdings" panose="05000000000000000000" pitchFamily="2" charset="2"/>
              <a:buChar char="Ø"/>
            </a:pPr>
            <a:endParaRPr lang="ru-RU" sz="2000" b="0" i="0" dirty="0">
              <a:effectLst/>
              <a:latin typeface="Montserrat" panose="00000500000000000000" pitchFamily="2" charset="-52"/>
            </a:endParaRPr>
          </a:p>
          <a:p>
            <a:pPr marL="342900" indent="-342900"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Наличие договора с разработчиком ИИ</a:t>
            </a:r>
          </a:p>
          <a:p>
            <a:pPr marL="342900" indent="-342900">
              <a:buClr>
                <a:srgbClr val="003996"/>
              </a:buClr>
              <a:buFont typeface="Wingdings" panose="05000000000000000000" pitchFamily="2" charset="2"/>
              <a:buChar char="Ø"/>
            </a:pPr>
            <a:endParaRPr lang="ru-RU" sz="2000" b="0" i="0" dirty="0">
              <a:effectLst/>
              <a:latin typeface="Montserrat" panose="00000500000000000000" pitchFamily="2" charset="-52"/>
            </a:endParaRPr>
          </a:p>
          <a:p>
            <a:pPr marL="342900" indent="-342900"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Использование конфиденциальной информации</a:t>
            </a:r>
          </a:p>
          <a:p>
            <a:pPr marL="342900" indent="-342900">
              <a:buClr>
                <a:srgbClr val="003996"/>
              </a:buClr>
              <a:buFont typeface="Wingdings" panose="05000000000000000000" pitchFamily="2" charset="2"/>
              <a:buChar char="Ø"/>
            </a:pPr>
            <a:endParaRPr lang="ru-RU" sz="2000" b="0" i="0" dirty="0">
              <a:effectLst/>
              <a:latin typeface="Montserrat" panose="00000500000000000000" pitchFamily="2" charset="-52"/>
            </a:endParaRPr>
          </a:p>
          <a:p>
            <a:pPr marL="342900" indent="-342900"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Проверка фактов</a:t>
            </a:r>
          </a:p>
          <a:p>
            <a:pPr algn="l">
              <a:buClr>
                <a:srgbClr val="003996"/>
              </a:buClr>
            </a:pPr>
            <a:endParaRPr lang="ru-RU" sz="2000" b="0" i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EB275-774D-E98E-7414-E1B3A7A0E715}"/>
              </a:ext>
            </a:extLst>
          </p:cNvPr>
          <p:cNvSpPr txBox="1"/>
          <p:nvPr/>
        </p:nvSpPr>
        <p:spPr>
          <a:xfrm>
            <a:off x="438618" y="878582"/>
            <a:ext cx="111410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Оценка текущего законодательства и перспективы регулирования применения ИИ </a:t>
            </a:r>
          </a:p>
        </p:txBody>
      </p:sp>
      <p:sp>
        <p:nvSpPr>
          <p:cNvPr id="2" name="Кольцо 15">
            <a:extLst>
              <a:ext uri="{FF2B5EF4-FFF2-40B4-BE49-F238E27FC236}">
                <a16:creationId xmlns:a16="http://schemas.microsoft.com/office/drawing/2014/main" id="{7DD3D0BD-DFD0-731C-9B60-04F020B10ADD}"/>
              </a:ext>
            </a:extLst>
          </p:cNvPr>
          <p:cNvSpPr/>
          <p:nvPr/>
        </p:nvSpPr>
        <p:spPr bwMode="auto">
          <a:xfrm rot="16429468">
            <a:off x="6316643" y="2936378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90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44A4-96F8-2097-146E-B8252E53B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ольцо 15">
            <a:extLst>
              <a:ext uri="{FF2B5EF4-FFF2-40B4-BE49-F238E27FC236}">
                <a16:creationId xmlns:a16="http://schemas.microsoft.com/office/drawing/2014/main" id="{4DE37097-AEBA-FD84-538B-CB2F05D06D22}"/>
              </a:ext>
            </a:extLst>
          </p:cNvPr>
          <p:cNvSpPr/>
          <p:nvPr/>
        </p:nvSpPr>
        <p:spPr bwMode="auto">
          <a:xfrm rot="16429468">
            <a:off x="6534374" y="-7475985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2D62-8CB2-2090-A1EE-A64B180CF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85897"/>
            <a:ext cx="1470053" cy="426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D3E53-3369-FB24-968E-F5B8D5633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351699"/>
            <a:ext cx="1470053" cy="3627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D09B9F6-D959-A7AA-C273-F38A464C9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0" y="1627527"/>
            <a:ext cx="2962729" cy="465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2BEB82-812F-8986-1C73-F9A4F353B4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38" y="4470717"/>
            <a:ext cx="1854661" cy="1854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D949F1-E840-FE8C-B356-C72E53D3CED9}"/>
              </a:ext>
            </a:extLst>
          </p:cNvPr>
          <p:cNvSpPr txBox="1"/>
          <p:nvPr/>
        </p:nvSpPr>
        <p:spPr>
          <a:xfrm>
            <a:off x="438618" y="878582"/>
            <a:ext cx="11141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Литература ИНФРА-М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3767C-3113-72F6-0A2A-347521239058}"/>
              </a:ext>
            </a:extLst>
          </p:cNvPr>
          <p:cNvSpPr txBox="1"/>
          <p:nvPr/>
        </p:nvSpPr>
        <p:spPr>
          <a:xfrm>
            <a:off x="3896771" y="2670216"/>
            <a:ext cx="7788168" cy="1736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400" b="0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В последние годы </a:t>
            </a:r>
            <a:r>
              <a:rPr lang="ru-RU" sz="1400" b="0" i="0" dirty="0" err="1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медиаправо</a:t>
            </a:r>
            <a:r>
              <a:rPr lang="ru-RU" sz="1400" b="0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, или </a:t>
            </a:r>
            <a:r>
              <a:rPr lang="ru-RU" sz="1400" b="0" i="0" dirty="0" err="1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медиарегулирование</a:t>
            </a:r>
            <a:r>
              <a:rPr lang="ru-RU" sz="1400" b="0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, как самостоятельная учебная дисциплина завоевывает признание в учебных программах юридических вузов и факультетов, а также вузов и факультетов, осуществляющих подготовку по направлениям «Журналистика» и «Медиакоммуникации». Понимание </a:t>
            </a:r>
            <a:r>
              <a:rPr lang="ru-RU" sz="1400" b="0" i="0" dirty="0" err="1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медиаправа</a:t>
            </a:r>
            <a:r>
              <a:rPr lang="ru-RU" sz="1400" b="0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 как учебной дисциплины, призванной заменить собой дисциплину «Правовое регулирование средств массовой информации»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3C0CE-972B-2A77-17A2-17CF96BD2F68}"/>
              </a:ext>
            </a:extLst>
          </p:cNvPr>
          <p:cNvSpPr txBox="1"/>
          <p:nvPr/>
        </p:nvSpPr>
        <p:spPr>
          <a:xfrm>
            <a:off x="3891254" y="1623437"/>
            <a:ext cx="7793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Медиаправо : учебное пособие / Г.И. Уваркин. — Москва : ИНФРА-М, 2024. — 300 с. — (Высшее образование)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B7EC3C-2D48-DC51-B0B5-3580E004098D}"/>
              </a:ext>
            </a:extLst>
          </p:cNvPr>
          <p:cNvSpPr txBox="1"/>
          <p:nvPr/>
        </p:nvSpPr>
        <p:spPr>
          <a:xfrm>
            <a:off x="3896772" y="2298310"/>
            <a:ext cx="66890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Автор: </a:t>
            </a:r>
            <a:r>
              <a:rPr lang="ru-RU" sz="1400" dirty="0">
                <a:latin typeface="Montserrat" panose="00000500000000000000" pitchFamily="2" charset="-52"/>
              </a:rPr>
              <a:t>Уваркин Геннадий Игоревич</a:t>
            </a:r>
            <a:endParaRPr lang="ru-RU" sz="1400" dirty="0"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2829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829DA-AFCF-D0A1-982E-9841D0E37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льцо 15">
            <a:extLst>
              <a:ext uri="{FF2B5EF4-FFF2-40B4-BE49-F238E27FC236}">
                <a16:creationId xmlns:a16="http://schemas.microsoft.com/office/drawing/2014/main" id="{B2F8C95B-D68C-4309-F6A4-EC837EA0A4B3}"/>
              </a:ext>
            </a:extLst>
          </p:cNvPr>
          <p:cNvSpPr/>
          <p:nvPr/>
        </p:nvSpPr>
        <p:spPr bwMode="auto">
          <a:xfrm rot="16429468">
            <a:off x="6316643" y="2936378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148686-D0F3-A736-5676-05E8CD000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85897"/>
            <a:ext cx="1470053" cy="426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B45965-75D5-91E4-5ABB-3FCD7F2334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351699"/>
            <a:ext cx="1470053" cy="362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2CE92C-0438-3141-08DC-EF258D927E53}"/>
              </a:ext>
            </a:extLst>
          </p:cNvPr>
          <p:cNvSpPr txBox="1"/>
          <p:nvPr/>
        </p:nvSpPr>
        <p:spPr>
          <a:xfrm>
            <a:off x="438618" y="878582"/>
            <a:ext cx="11141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Литература ИНФРА-М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800A73-0191-066E-476C-709131275A7A}"/>
              </a:ext>
            </a:extLst>
          </p:cNvPr>
          <p:cNvSpPr txBox="1"/>
          <p:nvPr/>
        </p:nvSpPr>
        <p:spPr>
          <a:xfrm>
            <a:off x="3896771" y="2670216"/>
            <a:ext cx="7788168" cy="1736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400" b="0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Учебник подготовлен представителями саратовской научной школы информационного права с учетом последних изменений в информационном законодательстве. В нем раскрываются все важнейшие понятия и институты современного информационного права России с учетом его разделения на общую и особенную части, в частности правовое регулирование информационных технологий и информационных систем; вопросы цифровизации публичного управления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013EC-CDA8-1C50-74E3-E925E2F13EB9}"/>
              </a:ext>
            </a:extLst>
          </p:cNvPr>
          <p:cNvSpPr txBox="1"/>
          <p:nvPr/>
        </p:nvSpPr>
        <p:spPr>
          <a:xfrm>
            <a:off x="3891254" y="1623437"/>
            <a:ext cx="7793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Информационное право : учебник / под ред. С. Е. </a:t>
            </a:r>
            <a:r>
              <a:rPr lang="ru-RU" sz="1600" b="1" i="0" dirty="0" err="1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Чаннова</a:t>
            </a:r>
            <a:r>
              <a:rPr lang="ru-RU" sz="1600" b="1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. — Москва : Норма : ИНФРА-М, 2024. — 448 с.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978055-1285-5425-EACA-083E503A7FE0}"/>
              </a:ext>
            </a:extLst>
          </p:cNvPr>
          <p:cNvSpPr txBox="1"/>
          <p:nvPr/>
        </p:nvSpPr>
        <p:spPr>
          <a:xfrm>
            <a:off x="3896772" y="2298310"/>
            <a:ext cx="66890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Автор: </a:t>
            </a:r>
            <a:r>
              <a:rPr lang="ru-RU" sz="1400" dirty="0">
                <a:latin typeface="Montserrat" panose="00000500000000000000" pitchFamily="2" charset="-52"/>
              </a:rPr>
              <a:t>Чаннов Сергей Евгеньевич</a:t>
            </a:r>
            <a:endParaRPr lang="ru-RU" sz="1400" dirty="0">
              <a:latin typeface="Montserrat Medium" panose="00000600000000000000" pitchFamily="2" charset="-5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501E89-E71C-8B6B-F85D-206A6B329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1" y="1623437"/>
            <a:ext cx="3117833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70EE61-5D9A-69FE-EB4C-B6D8DEBD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54" y="4470718"/>
            <a:ext cx="1940287" cy="19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44A4-96F8-2097-146E-B8252E53B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ольцо 15">
            <a:extLst>
              <a:ext uri="{FF2B5EF4-FFF2-40B4-BE49-F238E27FC236}">
                <a16:creationId xmlns:a16="http://schemas.microsoft.com/office/drawing/2014/main" id="{1BE8258D-17C6-E467-C993-6D7662E70A9F}"/>
              </a:ext>
            </a:extLst>
          </p:cNvPr>
          <p:cNvSpPr/>
          <p:nvPr/>
        </p:nvSpPr>
        <p:spPr bwMode="auto">
          <a:xfrm rot="16429468">
            <a:off x="6534374" y="-7475985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2D62-8CB2-2090-A1EE-A64B180CF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85897"/>
            <a:ext cx="1470053" cy="426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D3E53-3369-FB24-968E-F5B8D5633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351699"/>
            <a:ext cx="1470053" cy="362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1F86B0-B662-1428-9367-EADCCC98EB4B}"/>
              </a:ext>
            </a:extLst>
          </p:cNvPr>
          <p:cNvSpPr txBox="1"/>
          <p:nvPr/>
        </p:nvSpPr>
        <p:spPr>
          <a:xfrm>
            <a:off x="560930" y="1955800"/>
            <a:ext cx="10107070" cy="4195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О чем говорят эксперты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Гуманитарная катастрофа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Право интеллектуальной собственности игнорируется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Потеря репутации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Остановка творческой деятельности= исчезновение культуры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Потеря людей, имен, творчества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Необходимость маркировки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«</a:t>
            </a:r>
            <a:r>
              <a:rPr lang="ru-RU" sz="2000" b="0" i="0" dirty="0" err="1">
                <a:effectLst/>
                <a:latin typeface="Montserrat" panose="00000500000000000000" pitchFamily="2" charset="-52"/>
              </a:rPr>
              <a:t>Фабрикативный</a:t>
            </a:r>
            <a:r>
              <a:rPr lang="ru-RU" sz="2000" b="0" i="0" dirty="0">
                <a:effectLst/>
                <a:latin typeface="Montserrat" panose="00000500000000000000" pitchFamily="2" charset="-52"/>
              </a:rPr>
              <a:t> интеллект»</a:t>
            </a:r>
          </a:p>
          <a:p>
            <a:pPr marL="342900" indent="-342900">
              <a:lnSpc>
                <a:spcPct val="150000"/>
              </a:lnSpc>
              <a:buClr>
                <a:srgbClr val="003996"/>
              </a:buClr>
              <a:buFont typeface="Wingdings" panose="05000000000000000000" pitchFamily="2" charset="2"/>
              <a:buChar char="Ø"/>
            </a:pPr>
            <a:r>
              <a:rPr lang="ru-RU" sz="2000" b="0" i="0" dirty="0">
                <a:effectLst/>
                <a:latin typeface="Montserrat" panose="00000500000000000000" pitchFamily="2" charset="-52"/>
              </a:rPr>
              <a:t>«</a:t>
            </a:r>
            <a:r>
              <a:rPr lang="ru-RU" sz="2000" b="0" i="0" dirty="0" err="1">
                <a:effectLst/>
                <a:latin typeface="Montserrat" panose="00000500000000000000" pitchFamily="2" charset="-52"/>
              </a:rPr>
              <a:t>Галлюцинативный</a:t>
            </a:r>
            <a:r>
              <a:rPr lang="ru-RU" sz="2000" b="0" i="0" dirty="0">
                <a:effectLst/>
                <a:latin typeface="Montserrat" panose="00000500000000000000" pitchFamily="2" charset="-52"/>
              </a:rPr>
              <a:t> интеллект»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F5D33-76E1-F2AF-AEB7-20A695CA19CA}"/>
              </a:ext>
            </a:extLst>
          </p:cNvPr>
          <p:cNvSpPr txBox="1"/>
          <p:nvPr/>
        </p:nvSpPr>
        <p:spPr>
          <a:xfrm>
            <a:off x="438618" y="878582"/>
            <a:ext cx="111410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Этические дилеммы использования ИИ </a:t>
            </a:r>
            <a:br>
              <a:rPr lang="en-US" sz="32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</a:br>
            <a:r>
              <a:rPr lang="ru-RU" sz="32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в академической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398270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1A644-D222-2BD3-50F0-394217EBC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льцо 15">
            <a:extLst>
              <a:ext uri="{FF2B5EF4-FFF2-40B4-BE49-F238E27FC236}">
                <a16:creationId xmlns:a16="http://schemas.microsoft.com/office/drawing/2014/main" id="{5720AD8F-60E8-5F8D-7873-1C63D3AD7F75}"/>
              </a:ext>
            </a:extLst>
          </p:cNvPr>
          <p:cNvSpPr/>
          <p:nvPr/>
        </p:nvSpPr>
        <p:spPr bwMode="auto">
          <a:xfrm rot="16429468">
            <a:off x="6316643" y="2936378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4B45DC-DE53-8741-12A0-F31FF2194B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85897"/>
            <a:ext cx="1470053" cy="426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FBF2D5-B9D6-A818-E94E-8351DBC6B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351699"/>
            <a:ext cx="1470053" cy="362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CF3719-E597-4D9F-730D-E0203BFFA2D9}"/>
              </a:ext>
            </a:extLst>
          </p:cNvPr>
          <p:cNvSpPr txBox="1"/>
          <p:nvPr/>
        </p:nvSpPr>
        <p:spPr>
          <a:xfrm>
            <a:off x="438618" y="878582"/>
            <a:ext cx="11141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Литература ИНФРА-М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AAC61-5CC7-BE0A-43FA-A6674C0B326A}"/>
              </a:ext>
            </a:extLst>
          </p:cNvPr>
          <p:cNvSpPr txBox="1"/>
          <p:nvPr/>
        </p:nvSpPr>
        <p:spPr>
          <a:xfrm>
            <a:off x="3958755" y="2958008"/>
            <a:ext cx="7620938" cy="315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400" b="0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В монографии рассматриваются вызовы искусственного интеллекта (ИИ), анализируется симбиоз современного человека и технологий с учетом позитивных и негативных последствий. </a:t>
            </a:r>
          </a:p>
          <a:p>
            <a:pPr algn="just">
              <a:lnSpc>
                <a:spcPct val="110000"/>
              </a:lnSpc>
            </a:pPr>
            <a:endParaRPr lang="ru-RU" sz="1400" b="0" i="0" dirty="0">
              <a:solidFill>
                <a:srgbClr val="202023"/>
              </a:solidFill>
              <a:effectLst/>
              <a:latin typeface="Montserrat" panose="00000500000000000000" pitchFamily="2" charset="-52"/>
            </a:endParaRPr>
          </a:p>
          <a:p>
            <a:pPr lvl="5" algn="just">
              <a:lnSpc>
                <a:spcPct val="110000"/>
              </a:lnSpc>
            </a:pPr>
            <a:r>
              <a:rPr lang="ru-RU" sz="1400" b="0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Демонстрируются фундаментальные ограничения компьютерной теории сознания и новые конфигурации субъектности цифровой эры. Раскрываются барьеры алгоритмизации и обсуждается проблема </a:t>
            </a:r>
            <a:r>
              <a:rPr lang="ru-RU" sz="1400" b="0" i="0" dirty="0" err="1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субъектоподобных</a:t>
            </a:r>
            <a:r>
              <a:rPr lang="ru-RU" sz="1400" b="0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 качеств нейросетей. </a:t>
            </a:r>
          </a:p>
          <a:p>
            <a:pPr lvl="5" algn="just">
              <a:lnSpc>
                <a:spcPct val="110000"/>
              </a:lnSpc>
            </a:pPr>
            <a:r>
              <a:rPr lang="ru-RU" sz="1400" b="0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Обосновывается потребность создания теории сознания на основе человеческого субъективного опыта.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41F20-FDA5-A5F0-B038-667965AAF0AA}"/>
              </a:ext>
            </a:extLst>
          </p:cNvPr>
          <p:cNvSpPr txBox="1"/>
          <p:nvPr/>
        </p:nvSpPr>
        <p:spPr>
          <a:xfrm>
            <a:off x="3929354" y="1623437"/>
            <a:ext cx="7793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Где кончаются технологии и начинается человек: социогуманитарное осмысление искусственного интеллекта : монография / </a:t>
            </a:r>
            <a:br>
              <a:rPr lang="ru-RU" sz="1600" b="1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</a:br>
            <a:r>
              <a:rPr lang="ru-RU" sz="1600" b="1" i="0" dirty="0">
                <a:solidFill>
                  <a:srgbClr val="202023"/>
                </a:solidFill>
                <a:effectLst/>
                <a:latin typeface="Montserrat" panose="00000500000000000000" pitchFamily="2" charset="-52"/>
              </a:rPr>
              <a:t>Т.Г. Лешкевич. — Москва : ИНФРА-М, 2025. — 221 с.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100099-D72F-30D7-4860-E2D8B6E675B7}"/>
              </a:ext>
            </a:extLst>
          </p:cNvPr>
          <p:cNvSpPr txBox="1"/>
          <p:nvPr/>
        </p:nvSpPr>
        <p:spPr>
          <a:xfrm>
            <a:off x="3929354" y="2440048"/>
            <a:ext cx="66890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Автор: </a:t>
            </a:r>
            <a:r>
              <a:rPr lang="ru-RU" sz="1400" dirty="0">
                <a:latin typeface="Montserrat" panose="00000500000000000000" pitchFamily="2" charset="-52"/>
              </a:rPr>
              <a:t>Лешкевич Татьяна Геннадьевна</a:t>
            </a:r>
            <a:endParaRPr lang="ru-RU" sz="1400" dirty="0">
              <a:latin typeface="Montserrat Medium" panose="00000600000000000000" pitchFamily="2" charset="-52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06463BE-FDC5-29A1-33D1-5348C085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0" y="1499096"/>
            <a:ext cx="2977000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87F5A2-25FD-15DB-CBBD-55ABE9C2A1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54" y="3899992"/>
            <a:ext cx="2345566" cy="23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1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44A4-96F8-2097-146E-B8252E53B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льцо 15">
            <a:extLst>
              <a:ext uri="{FF2B5EF4-FFF2-40B4-BE49-F238E27FC236}">
                <a16:creationId xmlns:a16="http://schemas.microsoft.com/office/drawing/2014/main" id="{29CA159D-3E84-AB5C-B430-17951EA5E6CD}"/>
              </a:ext>
            </a:extLst>
          </p:cNvPr>
          <p:cNvSpPr/>
          <p:nvPr/>
        </p:nvSpPr>
        <p:spPr bwMode="auto">
          <a:xfrm rot="16429468">
            <a:off x="6534374" y="-7475985"/>
            <a:ext cx="12763128" cy="12763128"/>
          </a:xfrm>
          <a:prstGeom prst="donut">
            <a:avLst/>
          </a:prstGeom>
          <a:gradFill flip="none" rotWithShape="1">
            <a:gsLst>
              <a:gs pos="0">
                <a:srgbClr val="003996"/>
              </a:gs>
              <a:gs pos="8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2D62-8CB2-2090-A1EE-A64B180CF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87" y="285897"/>
            <a:ext cx="1470053" cy="426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D3E53-3369-FB24-968E-F5B8D5633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351699"/>
            <a:ext cx="1470053" cy="362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A6D78E-D106-68F4-AB51-9E87585FB8F0}"/>
              </a:ext>
            </a:extLst>
          </p:cNvPr>
          <p:cNvSpPr txBox="1"/>
          <p:nvPr/>
        </p:nvSpPr>
        <p:spPr>
          <a:xfrm>
            <a:off x="490377" y="1935341"/>
            <a:ext cx="11263005" cy="388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Yandex AI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. Модели: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Alice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,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YandexGPT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, компьютерное зрение. Особенности: интеграция с экосистемой Яндекса (поиск, карты, такси). Применение: чат-боты, NLP, анализ изображений</a:t>
            </a:r>
          </a:p>
          <a:p>
            <a:pPr>
              <a:lnSpc>
                <a:spcPct val="110000"/>
              </a:lnSpc>
            </a:pPr>
            <a:r>
              <a:rPr lang="ru-RU" sz="1500" b="1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Sber</a:t>
            </a:r>
            <a:r>
              <a:rPr lang="ru-RU" sz="15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AI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. Модели: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GigaChat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, ИИ для финансов, медицины, образования. Особенности: акцент на корпоративные и государственные проекты. Применение: финансовый анализ, медицинская диагностика</a:t>
            </a:r>
          </a:p>
          <a:p>
            <a:pPr>
              <a:lnSpc>
                <a:spcPct val="110000"/>
              </a:lnSpc>
            </a:pPr>
            <a:r>
              <a:rPr lang="ru-RU" sz="15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Neuro.net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. Модели: голосовые помощники, NLP. Особенности: упор на голосовые технологии. Применение: автоматизация колл-центров, голосовые интерфейсы</a:t>
            </a:r>
          </a:p>
          <a:p>
            <a:pPr>
              <a:lnSpc>
                <a:spcPct val="110000"/>
              </a:lnSpc>
            </a:pPr>
            <a:r>
              <a:rPr lang="ru-RU" sz="1500" b="1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VisionLabs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. Модели: распознавание лиц, AR</a:t>
            </a:r>
          </a:p>
          <a:p>
            <a:pPr>
              <a:lnSpc>
                <a:spcPct val="110000"/>
              </a:lnSpc>
            </a:pPr>
            <a:r>
              <a:rPr lang="ru-RU" sz="1500" b="1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GenAPI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. Универсальная платформа для создания и анализа данных. Позволяет пользователям разрабатывать собственные модели для обработки больших объёмов информации</a:t>
            </a:r>
          </a:p>
          <a:p>
            <a:pPr>
              <a:lnSpc>
                <a:spcPct val="110000"/>
              </a:lnSpc>
            </a:pPr>
            <a:r>
              <a:rPr lang="ru-RU" sz="1500" b="1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RapidMiner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. Платформа для обработки и анализа данных ИИ, которая сочетает простоту визуального интерфейса и мощь нейросетей. Подходит для аналитиков без глубоких знаний программирования</a:t>
            </a:r>
          </a:p>
          <a:p>
            <a:pPr>
              <a:lnSpc>
                <a:spcPct val="110000"/>
              </a:lnSpc>
            </a:pPr>
            <a:r>
              <a:rPr lang="ru-RU" sz="15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KNIME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. Бесплатная нейросеть для анализа данных, которая предлагает визуальную среду для создания аналитических моделей. Подходит для бизнеса и научных исследований, включая медицинские данные</a:t>
            </a:r>
          </a:p>
          <a:p>
            <a:pPr>
              <a:lnSpc>
                <a:spcPct val="110000"/>
              </a:lnSpc>
            </a:pPr>
            <a:r>
              <a:rPr lang="ru-RU" sz="15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H2O.ai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. Платформа для ИИ для анализа медицинских данных, которая автоматизирует обработку данных и прогнозирование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EBDFFD-634C-28E3-6292-6F14C00B1AE8}"/>
              </a:ext>
            </a:extLst>
          </p:cNvPr>
          <p:cNvSpPr txBox="1"/>
          <p:nvPr/>
        </p:nvSpPr>
        <p:spPr>
          <a:xfrm>
            <a:off x="438618" y="878582"/>
            <a:ext cx="111410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3996"/>
                </a:solidFill>
                <a:effectLst/>
                <a:latin typeface="Montserrat SemiBold" panose="00000700000000000000" pitchFamily="2" charset="-52"/>
              </a:rPr>
              <a:t>Инструменты и платформы для создания контента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742F8F24-A587-C34A-91ED-978E37DD8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0" y="5994644"/>
            <a:ext cx="1428322" cy="67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>
            <a:extLst>
              <a:ext uri="{FF2B5EF4-FFF2-40B4-BE49-F238E27FC236}">
                <a16:creationId xmlns:a16="http://schemas.microsoft.com/office/drawing/2014/main" id="{710B6F02-9EF6-5603-0C5E-7076FF8B1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32" y="5983517"/>
            <a:ext cx="1222582" cy="6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icture background">
            <a:extLst>
              <a:ext uri="{FF2B5EF4-FFF2-40B4-BE49-F238E27FC236}">
                <a16:creationId xmlns:a16="http://schemas.microsoft.com/office/drawing/2014/main" id="{0DE1D744-6EB0-D177-B756-394962883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44" y="5965742"/>
            <a:ext cx="1428322" cy="81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icture background">
            <a:extLst>
              <a:ext uri="{FF2B5EF4-FFF2-40B4-BE49-F238E27FC236}">
                <a16:creationId xmlns:a16="http://schemas.microsoft.com/office/drawing/2014/main" id="{A69BF4B3-A95E-7E9B-6B2A-36D62DE93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64" y="6145006"/>
            <a:ext cx="1567871" cy="4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icture background">
            <a:extLst>
              <a:ext uri="{FF2B5EF4-FFF2-40B4-BE49-F238E27FC236}">
                <a16:creationId xmlns:a16="http://schemas.microsoft.com/office/drawing/2014/main" id="{D0996EA0-13A3-FB14-F3A8-0C7616D1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33" y="6177819"/>
            <a:ext cx="1716714" cy="4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Picture background">
            <a:extLst>
              <a:ext uri="{FF2B5EF4-FFF2-40B4-BE49-F238E27FC236}">
                <a16:creationId xmlns:a16="http://schemas.microsoft.com/office/drawing/2014/main" id="{D5511934-5E61-6A34-E3F3-5820FC5F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487" y="6075600"/>
            <a:ext cx="1138123" cy="59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Picture background">
            <a:extLst>
              <a:ext uri="{FF2B5EF4-FFF2-40B4-BE49-F238E27FC236}">
                <a16:creationId xmlns:a16="http://schemas.microsoft.com/office/drawing/2014/main" id="{20858387-1C61-8530-93B9-069B69B9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037" y="6075600"/>
            <a:ext cx="1138124" cy="5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57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19321</TotalTime>
  <Words>1239</Words>
  <Application>Microsoft Office PowerPoint</Application>
  <PresentationFormat>Широкоэкранный</PresentationFormat>
  <Paragraphs>199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Roboto Slab</vt:lpstr>
      <vt:lpstr>Calibri Light</vt:lpstr>
      <vt:lpstr>Montserrat SemiBold</vt:lpstr>
      <vt:lpstr>Arial</vt:lpstr>
      <vt:lpstr>Calibri</vt:lpstr>
      <vt:lpstr>Kinetika</vt:lpstr>
      <vt:lpstr>Montserrat</vt:lpstr>
      <vt:lpstr>Montserrat Medium</vt:lpstr>
      <vt:lpstr>Wingdings</vt:lpstr>
      <vt:lpstr>Office Theme</vt:lpstr>
      <vt:lpstr>Специальное оформление</vt:lpstr>
      <vt:lpstr>Тема Office</vt:lpstr>
      <vt:lpstr>Искусственный интеллект, автор, издатель – проблемы и перспективы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Новосельцев Андрей Васильевич</cp:lastModifiedBy>
  <cp:revision>1206</cp:revision>
  <cp:lastPrinted>2023-10-10T11:34:15Z</cp:lastPrinted>
  <dcterms:created xsi:type="dcterms:W3CDTF">2021-11-23T05:40:43Z</dcterms:created>
  <dcterms:modified xsi:type="dcterms:W3CDTF">2025-04-21T09:16:50Z</dcterms:modified>
</cp:coreProperties>
</file>