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8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6" r:id="rId4"/>
    <p:sldMasterId id="2147483699" r:id="rId5"/>
    <p:sldMasterId id="2147483707" r:id="rId6"/>
  </p:sldMasterIdLst>
  <p:notesMasterIdLst>
    <p:notesMasterId r:id="rId27"/>
  </p:notesMasterIdLst>
  <p:sldIdLst>
    <p:sldId id="1058" r:id="rId7"/>
    <p:sldId id="1043" r:id="rId8"/>
    <p:sldId id="262" r:id="rId9"/>
    <p:sldId id="1156" r:id="rId10"/>
    <p:sldId id="1296" r:id="rId11"/>
    <p:sldId id="1171" r:id="rId12"/>
    <p:sldId id="934" r:id="rId13"/>
    <p:sldId id="1297" r:id="rId14"/>
    <p:sldId id="931" r:id="rId15"/>
    <p:sldId id="1012" r:id="rId16"/>
    <p:sldId id="1298" r:id="rId17"/>
    <p:sldId id="885" r:id="rId18"/>
    <p:sldId id="1175" r:id="rId19"/>
    <p:sldId id="884" r:id="rId20"/>
    <p:sldId id="1299" r:id="rId21"/>
    <p:sldId id="889" r:id="rId22"/>
    <p:sldId id="1007" r:id="rId23"/>
    <p:sldId id="898" r:id="rId24"/>
    <p:sldId id="1174" r:id="rId25"/>
    <p:sldId id="715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pos="892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6335" userDrawn="1">
          <p15:clr>
            <a:srgbClr val="A4A3A4"/>
          </p15:clr>
        </p15:guide>
        <p15:guide id="8" pos="3273" userDrawn="1">
          <p15:clr>
            <a:srgbClr val="A4A3A4"/>
          </p15:clr>
        </p15:guide>
        <p15:guide id="9" pos="5972" userDrawn="1">
          <p15:clr>
            <a:srgbClr val="A4A3A4"/>
          </p15:clr>
        </p15:guide>
        <p15:guide id="10" orient="horz" pos="1117" userDrawn="1">
          <p15:clr>
            <a:srgbClr val="A4A3A4"/>
          </p15:clr>
        </p15:guide>
        <p15:guide id="11" orient="horz" pos="2682" userDrawn="1">
          <p15:clr>
            <a:srgbClr val="A4A3A4"/>
          </p15:clr>
        </p15:guide>
        <p15:guide id="13" pos="1799" userDrawn="1">
          <p15:clr>
            <a:srgbClr val="A4A3A4"/>
          </p15:clr>
        </p15:guide>
        <p15:guide id="14" pos="7310" userDrawn="1">
          <p15:clr>
            <a:srgbClr val="A4A3A4"/>
          </p15:clr>
        </p15:guide>
        <p15:guide id="15" orient="horz" pos="4178" userDrawn="1">
          <p15:clr>
            <a:srgbClr val="A4A3A4"/>
          </p15:clr>
        </p15:guide>
        <p15:guide id="16" orient="horz" pos="1230" userDrawn="1">
          <p15:clr>
            <a:srgbClr val="A4A3A4"/>
          </p15:clr>
        </p15:guide>
        <p15:guide id="17" pos="5473" userDrawn="1">
          <p15:clr>
            <a:srgbClr val="A4A3A4"/>
          </p15:clr>
        </p15:guide>
        <p15:guide id="18" pos="1980" userDrawn="1">
          <p15:clr>
            <a:srgbClr val="A4A3A4"/>
          </p15:clr>
        </p15:guide>
        <p15:guide id="19" orient="horz" pos="3884" userDrawn="1">
          <p15:clr>
            <a:srgbClr val="A4A3A4"/>
          </p15:clr>
        </p15:guide>
        <p15:guide id="20" pos="56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манов Алексей Леонидович" initials="ЕАЛ" lastIdx="1" clrIdx="0">
    <p:extLst>
      <p:ext uri="{19B8F6BF-5375-455C-9EA6-DF929625EA0E}">
        <p15:presenceInfo xmlns:p15="http://schemas.microsoft.com/office/powerpoint/2012/main" userId="Еманов Алексей Леонид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A3"/>
    <a:srgbClr val="38A58E"/>
    <a:srgbClr val="214384"/>
    <a:srgbClr val="ACB5D2"/>
    <a:srgbClr val="C1C6BF"/>
    <a:srgbClr val="39A58E"/>
    <a:srgbClr val="809DC4"/>
    <a:srgbClr val="EAE7E0"/>
    <a:srgbClr val="3A598B"/>
    <a:srgbClr val="0F0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52553" autoAdjust="0"/>
  </p:normalViewPr>
  <p:slideViewPr>
    <p:cSldViewPr snapToGrid="0">
      <p:cViewPr varScale="1">
        <p:scale>
          <a:sx n="45" d="100"/>
          <a:sy n="45" d="100"/>
        </p:scale>
        <p:origin x="2117" y="24"/>
      </p:cViewPr>
      <p:guideLst>
        <p:guide orient="horz" pos="777"/>
        <p:guide pos="415"/>
        <p:guide orient="horz" pos="414"/>
        <p:guide orient="horz" pos="3317"/>
        <p:guide pos="892"/>
        <p:guide orient="horz" pos="210"/>
        <p:guide pos="6335"/>
        <p:guide pos="3273"/>
        <p:guide pos="5972"/>
        <p:guide orient="horz" pos="1117"/>
        <p:guide orient="horz" pos="2682"/>
        <p:guide pos="1799"/>
        <p:guide pos="7310"/>
        <p:guide orient="horz" pos="4178"/>
        <p:guide orient="horz" pos="1230"/>
        <p:guide pos="5473"/>
        <p:guide pos="1980"/>
        <p:guide orient="horz" pos="3884"/>
        <p:guide pos="56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B18D5-5B03-46A1-BC61-4BBAE7EA3461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36348-BB94-4E1A-A337-DB3B343D8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5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Добрый день, уважаемые коллеги! Меня зовут Соломицкая Кристина Олеговна я являюсь руководителем отдела по работе с учреждениями СПО НИЦ Инфра-М</a:t>
            </a:r>
          </a:p>
          <a:p>
            <a:endParaRPr lang="ru-RU" b="0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Сегодняшний вебинар посвящён ______________________________________________________________________________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Прошу поставить в чат «ПЛЮСИК», чтобы я знала, что меня слышно и презентация Вам видна.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43F0-EA9D-284B-8CB2-5D71648AD19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2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Также мы регулярно проводим обучающие вебинары -  это один из самых популярных способов взаимодействия с нашими читателями, будь то сотрудники библиотек, или преподаватели и студенты.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50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1B4D1-4926-F795-2C58-83A0C0AB3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F8A85E6-87B0-450B-C60B-BAF69EE0C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9F71819-C1A8-16C4-0380-C182D4CA9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Доброй традицией стало подведение Итогов года </a:t>
            </a:r>
            <a:r>
              <a:rPr lang="ru-RU" dirty="0" err="1"/>
              <a:t>Изд</a:t>
            </a:r>
            <a:r>
              <a:rPr lang="ru-RU" dirty="0"/>
              <a:t> холдинга Инфра, где мы в свою очередь озвучиваем рейтинги самых читающих учебных заведений в </a:t>
            </a:r>
            <a:r>
              <a:rPr lang="ru-RU" dirty="0" err="1"/>
              <a:t>ЭбС</a:t>
            </a:r>
            <a:r>
              <a:rPr lang="ru-RU" dirty="0"/>
              <a:t> </a:t>
            </a:r>
            <a:r>
              <a:rPr lang="ru-RU" dirty="0" err="1"/>
              <a:t>Znanium</a:t>
            </a:r>
            <a:r>
              <a:rPr lang="ru-RU" dirty="0"/>
              <a:t>, выражаем им свою благодарность за столь активное и продуктивное сотрудничество и с радостью рассылаем Благодарности почтой России или выдаем лично, если есть такая возможность.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2E0235-E359-A608-7BFC-6C6C40DFA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8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приглашениям Библиотек мы организуем выставки профильной печатной литературы и проводим мастер-классы по функционалу ЭБС для преподавателей и студентов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40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Периодически, по согласованию с библиотеками колледжей, мы отправляем по электронной почте подготовленное главным редактором НИЦ ИНФРА-М письмо-ДАЙДЖЕСТ с перечнем Избранных новинок за предыдущий месяц для учреждений СПО.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 собраны наиболее интересные только что изданные книги с краткой аннотацией, с информацией об аффилиации автора, другими данными, НО САМОЕ ГЛАВНОЕ – там есть ссылка по каждой книге на ее электронную версию в ЭБС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Znanium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43F0-EA9D-284B-8CB2-5D71648AD19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14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Наши Подписчики в социальных сетях своевременно получают информацию по запланированным вебинарам, там же там размещаются новости о новинках,  событиях, происходящих в книгоиздательской и образовательной сферах, рекомендации и советы…  Коллеги, если Вы видите что-то интересное и актуальное у нас -  то можете использовать наши материалы в своих соцсетях, делать репосты.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83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всегда с гордостью отмечаем Лучший опыт по эффективному использованию нашей ЭБС и с радостью делимся с вами этим бесценным опытом коллег ,берем у них интервью и размещаем, как в социальных сетях , так и на площадке </a:t>
            </a:r>
            <a:r>
              <a:rPr lang="ru-RU" dirty="0" err="1"/>
              <a:t>Знаниум</a:t>
            </a:r>
            <a:r>
              <a:rPr lang="ru-RU" dirty="0"/>
              <a:t> в разделе Новости.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36348-BB94-4E1A-A337-DB3B343D80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62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комплексного знакомства с возможностями ЭБС </a:t>
            </a:r>
            <a:r>
              <a:rPr lang="en-U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Znanium</a:t>
            </a:r>
            <a:r>
              <a:rPr lang="ru-RU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предлагаем использовать обучающие викторины по её структуре и функционалу, которую можно проводить в рамках мероприятий по использованию электронных ресурсов библиотеки учебного заведения или уроков компьютерной грамотности.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1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dirty="0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Издательский холдинг ИНФРА-М оказывает поддержку БИБЛИОТЕКЕ и за счет предоставления </a:t>
            </a:r>
            <a:r>
              <a:rPr lang="ru-RU" sz="1200" b="0" i="0" u="none" strike="noStrike" dirty="0" err="1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ИНФОРМАЦИОННого</a:t>
            </a:r>
            <a:r>
              <a:rPr lang="ru-RU" sz="1200" b="0" i="0" u="none" strike="noStrike" dirty="0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МАТЕРИАЛа</a:t>
            </a:r>
            <a:r>
              <a:rPr lang="ru-RU" sz="1200" b="0" i="0" u="none" strike="noStrike" dirty="0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1200" b="0" i="0" u="none" strike="noStrike" dirty="0" err="1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нацеленого</a:t>
            </a:r>
            <a:r>
              <a:rPr lang="ru-RU" sz="1200" b="0" i="0" u="none" strike="noStrike" dirty="0">
                <a:solidFill>
                  <a:srgbClr val="386FE5"/>
                </a:solidFill>
                <a:effectLst/>
                <a:latin typeface="Open Sans" panose="020B0606030504020204" pitchFamily="34" charset="0"/>
              </a:rPr>
              <a:t> на </a:t>
            </a:r>
            <a:r>
              <a:rPr lang="ru" sz="1200" dirty="0"/>
              <a:t>Улучшение уровня информационного обслуживания пользователей. Это и 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поддержка пользовательских запросов и сервисов непосредственно в библиотеке; </a:t>
            </a:r>
            <a:endParaRPr lang="ru-RU"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предоставление услуг информационного обеспечения непосредственно в библиотеке;</a:t>
            </a:r>
            <a:endParaRPr lang="ru-RU"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обеспечение доступности справочных материалов по ресурсу;</a:t>
            </a:r>
            <a:endParaRPr lang="ru-RU"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проведение консультаций по работе с электронными ресурсами; - сопровождают и поддерживают их, в т.ч. и</a:t>
            </a:r>
            <a:endParaRPr lang="ru-RU"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раздачей бесплатных рекламных и вспомогательных материалов. </a:t>
            </a: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Есть разные варианты таких материалов:</a:t>
            </a: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например </a:t>
            </a:r>
            <a:r>
              <a:rPr lang="ru-RU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Плакаты</a:t>
            </a: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(или </a:t>
            </a:r>
            <a:r>
              <a:rPr lang="ru-RU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афишы</a:t>
            </a:r>
            <a:r>
              <a:rPr lang="ru-RU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– здесь используется увеличенный формат, они хорошо заметны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</a:t>
            </a:r>
            <a:r>
              <a:rPr lang="ru-RU" b="1" dirty="0" err="1"/>
              <a:t>Лифлеты</a:t>
            </a:r>
            <a:r>
              <a:rPr lang="ru-RU" dirty="0"/>
              <a:t>. Это более компактная форма ИМ – складывается и занимает меньше места с возможностью дать основную информацию по ЭР. </a:t>
            </a:r>
            <a:r>
              <a:rPr lang="ru-RU" b="0" i="0" dirty="0">
                <a:solidFill>
                  <a:srgbClr val="464646"/>
                </a:solidFill>
                <a:effectLst/>
                <a:highlight>
                  <a:srgbClr val="F0F0F0"/>
                </a:highlight>
                <a:latin typeface="Cuprum"/>
              </a:rPr>
              <a:t>Фактически это лист формата А4, который согнули определенным образом.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97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конечно, это карточки – </a:t>
            </a:r>
            <a:r>
              <a:rPr lang="ru-RU" dirty="0" err="1"/>
              <a:t>миниформат</a:t>
            </a:r>
            <a:r>
              <a:rPr lang="ru-RU" dirty="0"/>
              <a:t> размером с визитку. Его с легкостью можно Убрать к проездному, к другим карточкам. Их можно раздавать всем пользователям, и в первую очередь- учащимся. Так же и закладки для учебников, на которых указан </a:t>
            </a:r>
            <a:r>
              <a:rPr lang="en-US" dirty="0"/>
              <a:t>QR </a:t>
            </a:r>
            <a:r>
              <a:rPr lang="ru-RU" dirty="0"/>
              <a:t>код для перехода в ЭБС.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75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D38D-09ED-E231-789E-71044088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F733C02-C90E-173D-0555-505882EB8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38188" y="388938"/>
            <a:ext cx="5734050" cy="3225800"/>
          </a:xfrm>
          <a:prstGeom prst="rect">
            <a:avLst/>
          </a:prstGeo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013333C-D16E-9CBF-66BA-B7D08D09B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4" y="4220308"/>
            <a:ext cx="6403821" cy="5272297"/>
          </a:xfrm>
        </p:spPr>
        <p:txBody>
          <a:bodyPr/>
          <a:lstStyle/>
          <a:p>
            <a:r>
              <a:rPr lang="ru-RU" dirty="0"/>
              <a:t>За каждым колледжем закреплен свой персональный менеджер, его контакты указаны в кабинете администратора ЭБС со стороны учреждения СПО. По всем оперативным вопросам можно позвонить на указанный телефон или отправить сообщение на электронный адрес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A71ED0-6FDE-BC4E-E130-3F5E08F6F1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F97AA-1DD7-4269-AB21-0C7F80A2734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770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рамках вебинара мы сегодня расскажем про: </a:t>
            </a:r>
          </a:p>
          <a:p>
            <a:endParaRPr lang="ru-RU" dirty="0"/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023"/>
                </a:solidFill>
                <a:effectLst/>
                <a:latin typeface="Roboto" panose="02000000000000000000" pitchFamily="2" charset="0"/>
              </a:rPr>
              <a:t> набор обучающих материалов, размещенных на сайте ЭБС Znanium;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023"/>
                </a:solidFill>
                <a:effectLst/>
                <a:latin typeface="Roboto" panose="02000000000000000000" pitchFamily="2" charset="0"/>
              </a:rPr>
              <a:t> виды дополнительных материалов для рассылки в библиотеки учебных заведений СПО;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023"/>
                </a:solidFill>
                <a:effectLst/>
                <a:latin typeface="Roboto" panose="02000000000000000000" pitchFamily="2" charset="0"/>
              </a:rPr>
              <a:t> календарные, индивидуальные и выездные мероприятия для библиотек;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023"/>
                </a:solidFill>
                <a:effectLst/>
                <a:latin typeface="Roboto" panose="02000000000000000000" pitchFamily="2" charset="0"/>
              </a:rPr>
              <a:t> способы организации оперативной поддержки пользователей.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43F0-EA9D-284B-8CB2-5D71648AD19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21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-apple-system"/>
              </a:rPr>
              <a:t>Коллеги, благодарю ВАС за внимание! Старалась быть максимально полезной! Прежде чем я покину эфир, хочу попросить вас НЕМНОГО ЗАДЕРЖАТЬСЯ И пройти небольшой опрос, благодаря которому мы совершенствуем наши мероприятия и формируем повестку вебинаров на будущее.</a:t>
            </a:r>
          </a:p>
          <a:p>
            <a:endParaRPr lang="ru-RU" b="1" i="0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ru-RU" b="1" i="0" dirty="0">
                <a:solidFill>
                  <a:srgbClr val="333333"/>
                </a:solidFill>
                <a:effectLst/>
                <a:latin typeface="-apple-system"/>
              </a:rPr>
              <a:t>До встречи на площадке ЭБС ЗНАНИУМ!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3E494-A76F-4141-9A35-F237B3EA230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6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b="0" i="0" dirty="0">
                <a:solidFill>
                  <a:srgbClr val="333333"/>
                </a:solidFill>
                <a:effectLst/>
                <a:latin typeface="-apple-system"/>
              </a:rPr>
              <a:t>Для начала несколько слов про нас. ИНФРА-М - крупнейший издательский холдинг Академической литературы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объединяющий восемь </a:t>
            </a:r>
            <a:r>
              <a:rPr lang="ru-RU" sz="1800" noProof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российских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издательств,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охватывающих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сферы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науки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ИНФРА-М является разработчиком ЭБС Знаниум, одной из ведущих отечественных электронных библиотечных систем. </a:t>
            </a: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Мы состоим в отраслевых союзах и ассоциациях, являемся партнерами профессиональных образовательных центров, разрабатывающих образовательные стандарты, и активно сотрудничаем с общественными организациями в интересах развития и реализации экономического, научного и образовательного потенциала нашей страны.</a:t>
            </a: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ru-RU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Книги, которые мы издаем в печатном виде, так же представлены в электронном виде в ЭБС Знаниум. Читаю со слайда.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4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ЭБС используются разные инструменты и сервисы чтобы нашим читателям было удобно работать с учебной литературой. Этих сервисов много, ряд из них вы видите сейчас на слайде, и требуется некоторое время чтобы читатель мог их освоить. Чтобы этот процесс проходил легче и быстрее у нас есть различные способы поддержки библиотеки и читателей.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52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Для этого было сформировано отдельное подразделение:</a:t>
            </a:r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Verdana" panose="020B0604030504040204" pitchFamily="34" charset="0"/>
            </a:endParaRPr>
          </a:p>
          <a:p>
            <a:pPr algn="l"/>
            <a:r>
              <a:rPr lang="ru-RU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Отдел обучения и поддержки клиентов, менеджер по обучению с радостью :</a:t>
            </a:r>
            <a:br>
              <a:rPr lang="ru-RU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ru-RU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- проведет </a:t>
            </a: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Обучение библиотекарей колледжа функционалу администратора ЭБС ZNANIUM</a:t>
            </a:r>
            <a:b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- Обучит эффективным методам работы с ЭБС ZNANIUM преподавателей  колледжа  или же студентов как индивидуально так и коллективно</a:t>
            </a:r>
            <a:b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- Поможет Массово зарегистрировать преподавателей и студентов колледжа онлайн</a:t>
            </a:r>
            <a:b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- Проконсультирует по методам вовлечения пользователей в работу в ЭБС ZNANIUM</a:t>
            </a:r>
            <a:b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- Также у нас работает  «Горячая линия» сервисной поддержки библиотеки , которая занимается (поиск изданий, выдача ключей доступа, распределение студентов по группам, формирование статистики и др.)</a:t>
            </a:r>
            <a:b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- И функционирует «Горячая линия» технической поддержки библиотеки . С помощью этой линии поддержки вы сможете решить (вопросы функционирования ЭБС ZNANIUM, интеграции во внутренние Системы </a:t>
            </a:r>
            <a:r>
              <a:rPr lang="ru-R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Дистанц</a:t>
            </a: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Обучен, </a:t>
            </a:r>
            <a:r>
              <a:rPr lang="ru-R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moodle</a:t>
            </a: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и прочее)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56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6CBF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Мы оказываем всестороннюю поддержку библиотеке колледжа при освоении электронного ресурса… На сайте размещены разные материалы . Читаю со слайда.</a:t>
            </a:r>
            <a:endParaRPr lang="ru-RU" sz="1200" dirty="0">
              <a:solidFill>
                <a:prstClr val="white"/>
              </a:solidFill>
              <a:latin typeface="Montserrat" panose="00000500000000000000" pitchFamily="2" charset="-52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3E494-A76F-4141-9A35-F237B3EA23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47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595D-0AA6-0C26-83CC-DEF823E25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3B4887-29CE-96E0-ED5B-882B22B6A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12B702-35BA-E171-BD7A-AA708A6DE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, если читатель готов самостоятельно изучать функционал ЭБС, то таких пользователей можно направить к разделу меню СПРАВКА, там приведены инструкции для разных ролей пользователей (студент, преподаватель, администратор). Например во вкладке Видеоинструкции размещены короткие анимированные ролики по основным сервисам ЭБС Знаниум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60B92A-6F3B-599C-268F-6301D628A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28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Сотрудник библиотеки, который хорошо изучил особенности ЭБС и понимает как работают все основные сервисы может квалифицированно и быстро помочь своим читателям.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Поэтому в октябре 2024 года Знаниум получил лицензию на право ведение образовательной деятельности и реализации программ дополнительного профессионального образования. Тогда же, в конце 2024 года, была обучена первая группа слушателей – сотрудников библиотек образовательных учреждений по программе ПОВЫШЕНИЯ КВАЛИФИКАЦИИ «Администрирование ЭБС </a:t>
            </a:r>
            <a:r>
              <a:rPr lang="en-US" dirty="0"/>
              <a:t>Znanium</a:t>
            </a:r>
            <a:r>
              <a:rPr lang="ru-RU" dirty="0"/>
              <a:t>».  Это большой шаг на пути поддержки администраторов библиотек в части, касающейся развития их профессиональных компетенций, в области применения электронных образовательных и информационных ресурсов.</a:t>
            </a:r>
          </a:p>
          <a:p>
            <a:endParaRPr lang="ru-RU" dirty="0"/>
          </a:p>
          <a:p>
            <a:r>
              <a:rPr lang="ru-RU" dirty="0"/>
              <a:t>Целью такой образовательной программы является знакомство слушателей с возможностями и особенностями администрирования в электронно-библиотечной системе </a:t>
            </a:r>
            <a:r>
              <a:rPr lang="ru-RU" dirty="0" err="1"/>
              <a:t>Znanium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В результате освоения такой программы Обучающиеся смогут узнать о всех возможностях электронно-библиотечной системы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Znanium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о структуре подписного фонда, о</a:t>
            </a:r>
            <a:r>
              <a:rPr lang="ru-RU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процессе регистрации библиотекаря, о структуре его Кабинета и другом функционале администратора ЭБС. </a:t>
            </a:r>
          </a:p>
          <a:p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Присылайте свои заявки на прохождение обучения и мы включим Вас в очередную группу.  Обучение бесплатное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A6DBA-A20E-45ED-9A08-9350FE4AE5B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4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48DBD-DE8A-F6A3-AD9D-7B286EB63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E4A4DA-D918-6E60-7ED6-2C12FF421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CCB2-4E72-77DC-6B20-B56F0507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6D54C6-B3EF-1B68-2E0B-48275B02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55ACFF-F7A3-04C1-93A9-D62B5C91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8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CE4C2-4005-9E52-727D-DEE14754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2A0D09-2E4F-F024-8ACE-A6E568798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16F299-997B-39BF-A80C-2CAA46E2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ADB8B-75DC-87DF-0FB9-FC75BE80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4C3067-D386-9599-9FBE-607CEE39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3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EFB1A7-E6E4-6186-94F2-33083CCB0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92290A-FF11-4F90-4238-1B38EB941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0E920-C073-23C0-61BB-E2C00703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E18A1-5D57-B269-4ADB-0848DC4F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823F5-1BB5-C944-F02A-5F713ABC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9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8094-3A05-5B08-1A20-8FBE3DAF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698C23-69DE-2AF5-EE8C-F92E0C73F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99E20-7A69-E2AD-BA88-118394D1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C19A3-9772-267A-AAC3-6263B4A7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70619-597E-AC49-ADCC-73292967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261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03108-2510-8094-B93C-00B27EDD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E5F3D-E1AD-C1A4-48B1-F4FF92E7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F814C6-169B-6A9B-86E7-7833ABD9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7B990-6CF6-4F86-8BE9-5DFAFFD5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7393B0-931B-F598-AD21-3203F7B9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24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6EB5A-14CA-0211-E384-728BE360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5826DF-B645-4EC4-AD6C-8173F3A9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CE1AB-08B8-3353-BF40-1EC63BD0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AE4E8-354E-A8C6-A59E-DD502A92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BE2FE-EB52-D37C-E508-D96855CC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9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05907-5460-2D0A-2B8A-673D06E7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C7113-A6C4-C060-CF7D-3ABF2538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A3ABE-6C1F-AA22-ACAA-00D3C805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0E485A-E4AE-86C4-DF5D-481BBA9B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474DE0-07B7-F99F-94B9-2342EF16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8C1DFC-DDD7-36AC-869E-7B36069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74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EB8AC-9105-A918-EFCF-818DF56A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3ECAB-30D4-1C9B-A717-756B29826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FCEA02-2A6F-70A9-8615-316D7262B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9405E2-8B1C-D0CE-AF34-CB7FB2EF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ED958E-A90F-5C04-2CD9-04168C070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E17893-1226-1761-3500-C4478EC0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5F0EF1-D5F0-B4DB-9E1F-4E9FF645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127663-462F-5AE0-EF4B-D7175A65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730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5B7A2-40B1-44C9-2E4D-02F95955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AA34A6-A7CC-C074-E957-FAD84EB9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3C77C1-8FE8-64EC-EEDF-6859214E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BC6EB6-02B8-CE8E-9A3E-30E7CCE2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0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70B6A8-C64F-63C9-BBD6-F4D58C36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1661A1-EAB1-152D-597E-508DBE8E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DAC74-DCC9-FDA9-3C6A-250AE035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086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671C7-F780-2905-C747-CE05DE2A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877FC-5469-4BA3-F00A-2D2AB9F0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C849FE-2FA2-EC6B-2058-C77A91CEA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379AB-6561-F8E6-2726-8D10EFC2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F0E6F-705B-CDCF-DB7F-B42B3EF9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5BC8DE-D368-6C72-86EC-C0C1DB02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1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7F1DA-F223-B9FC-8E56-455E896E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F3B04F-5CF7-2869-186F-E3BEE73C4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CC647-3673-77B7-F986-883BE8A3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C0E99D-707C-F6F3-1878-8C7DFF56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932C15-E545-F903-449E-FD1FEEDC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51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02AF0-C2F9-52F2-A6EF-A35A8A75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1100C3-BCF2-9910-2B03-DFF7A0FC2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260E0C-D112-3F3E-7AB1-B1E06654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EE7BC-4B14-A747-7A2C-E8EDC222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A856A-BC83-8795-9D2B-5934C3F1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6606A3-15E3-25AA-C9E8-D831F1D1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96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D017F-2A51-DD5E-861C-4A920986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BBE200-8056-134C-0651-85659530C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C917F-860A-1987-1C54-D9031AB6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86BA9-778C-F441-FFF2-6169B8EE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F8F09-16AF-3A01-9A1C-50FD7AE0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42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6D4BD0-BFDF-09BE-1864-A3D232C99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88A4AF-35BA-20CB-1EB5-E79BB8E38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DE27F-4F32-F47C-6475-92184D1E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885DE-8777-88CC-6994-BFB2EDFA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09394-0DB6-E96F-127D-BB9CB4B2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52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0B03ECF-151A-4E96-BAE9-91E3C71531E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50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1D28B-7B93-F652-7931-636B4C0F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3C1A86-A798-934C-1B8A-F0BA4D437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160C6-5E06-B360-0BE4-D765F9EF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C6232-E040-EC81-210E-6551885D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BF8DE-3C01-CF9E-C827-1EB20DEB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845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27DE2-C4EA-AD31-806C-6914E681E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36950-446D-A30B-F24F-16DA52475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36137D-02AE-A446-40AE-D1F256A4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190A1-8FC1-7DD3-D540-2C94D8AD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CDDB70-9EB0-245F-FFBE-60D4FC4F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05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CACCB-43FE-4176-B791-1CE96C3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0BB534-527C-DAD8-6CA6-758A748C3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AE3D39-4EF8-CC8E-0316-54F5F735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CF8F0-B6EC-E62C-8FB5-1167A4B1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3CDD7-528E-0010-639D-51AE8AD2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08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60C33-7994-81D7-4D98-62F383A8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E5C56-6D13-17C3-37CA-C10A7ABD6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0F8060-F61D-2AC1-8BDD-634BEBACB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4AD2A-C2BD-C9E7-C879-B188E0E7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F48D8D-9C5C-9CBF-A7A4-C775EC9C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FC669-8FED-D7A0-2407-85462337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52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4EF46-3470-B582-BEBF-32EABA59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FDCF09-BAAA-EB87-9830-8831CF5DF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576A65-19E8-3822-E08A-1B79183E9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4DF235-CFC3-0132-EB09-0A203D66D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879667-39E4-1EA2-7129-80A2F7C25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E08BAE-A198-E147-21D8-3DD9B8CE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37D4830-2B8E-E78E-EFA1-A646BA2E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C46E28-2F0A-41A7-0A47-BE094F73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232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CC585-FC84-37B6-2BAF-2EF26A2D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1AEC61-7D7C-9544-A164-FAD10ECF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5CCFE3-0DD3-8D32-6B04-66594705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7038DA-6F57-8E0E-56F6-743E96CD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96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981A-94A8-92D4-E291-DA33DA816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A1C0DE-E2B3-7D67-9EE3-6B1291AAD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F3B8FE-C9A2-FB21-B12C-EF714D7E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1517-1755-CB57-E680-EE20F4C7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39082A-00B4-514F-ED3E-454BD8A2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56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847E0D-88F3-0589-0262-0F48CFB1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28D7E1-E965-4132-2DE6-84DB14EF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84142-7C3E-6AEE-4AA4-F6FAADF6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494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714E9-135A-A6E1-0BFB-909EABA2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6D285-2488-931C-5ED5-C1A21A2D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617E21-F357-2614-2247-B3EBCC21B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7B5068-EF4F-5C1E-D2D5-2432BBB2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B24D72-FDF7-ED04-B38E-DF750A49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70C4D2-68C4-CF03-05D1-F718F01F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056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5B7C5-2B1E-198A-8B34-F26B9E80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59F308-E2D4-934C-BA33-C18AA0E28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8C8F71-D564-5E60-2FC2-53B64ABA0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30BC0C-7BA5-130B-957E-EB3C2098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E3368B-86D3-73F1-1FE4-E2F6ADB2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2010B8-B483-311C-1BC8-D97B792B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187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70438-45E2-F4F3-DF8F-C0FCEE86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BFCCBD-F0A2-8C8A-1874-D85E5FF0E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5D471B-EA34-29D5-224D-2C188C8B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B7ECBB-1CA3-1CB9-2892-E2CB906A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39B209-4789-3EAC-1866-FFBF10ED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110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F761CC-4891-1C3D-492C-7BD5795C0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5E0075-30D1-8BB8-AA52-810F36BB9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BA0C9-D57F-B4A0-D7D0-86C6312B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9FB12F-D148-0C75-30C2-49BB2FC9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8D0809-AF8D-1753-C691-6991FB13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354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29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44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26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47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1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A8E69-54A6-01BF-E9FA-D8DCAB60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5524C-3A74-D4DB-FDB5-14101877E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2078AD-B0AE-F262-5E47-6B040892E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7046AC-1EA3-3B07-D12F-478D62BD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791761-58D2-BA34-FAFB-420A0EB3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97FB7-A123-F58B-BDDD-DBA7E5B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47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9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891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99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89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01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7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900" b="0" i="0">
                <a:solidFill>
                  <a:srgbClr val="003EA2"/>
                </a:solidFill>
                <a:latin typeface="Lucida Sans Unicode"/>
                <a:cs typeface="Lucida Sans Unicode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970000" y="2006620"/>
            <a:ext cx="4606925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479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988" y="2654808"/>
            <a:ext cx="733044" cy="16306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784" y="2017776"/>
            <a:ext cx="5865876" cy="249936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128" y="2775204"/>
            <a:ext cx="4599432" cy="27889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736" y="4084320"/>
            <a:ext cx="5865876" cy="213664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4460" y="2098548"/>
            <a:ext cx="952500" cy="22250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87440" y="2016251"/>
            <a:ext cx="5862827" cy="247040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67016" y="2127503"/>
            <a:ext cx="2089403" cy="222503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66688" y="2822447"/>
            <a:ext cx="5413248" cy="25907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04204" y="3703319"/>
            <a:ext cx="2340863" cy="251002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67344" y="3688079"/>
            <a:ext cx="3589020" cy="252984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42304" y="3503675"/>
            <a:ext cx="3899915" cy="2865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9539" y="681354"/>
            <a:ext cx="11132921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715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EA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381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EA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2477" y="2109927"/>
            <a:ext cx="4108450" cy="4083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8A48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76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974A5-F1C0-020A-8C1E-73B6B08F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F6B902-0CAD-B72D-FDEA-A4B8A489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BE4608-2070-F61C-9678-889A00EC5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D8746F-BB90-17F9-D123-1B8ADD4DD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F360CC-30AD-DDC1-E514-7755E3F14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BADCEF-8F16-3773-D8D3-EBD46527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0C6985-4A19-E8B7-965C-2B3B69EF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D6EFCD-C477-122D-6E7A-A4375CEE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7344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3EA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451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416" y="449580"/>
            <a:ext cx="1755648" cy="3383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9676" y="400811"/>
            <a:ext cx="1930907" cy="4358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081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1D28B-7B93-F652-7931-636B4C0F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3C1A86-A798-934C-1B8A-F0BA4D437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160C6-5E06-B360-0BE4-D765F9EF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C6232-E040-EC81-210E-6551885D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BF8DE-3C01-CF9E-C827-1EB20DEB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186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60C33-7994-81D7-4D98-62F383A8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E5C56-6D13-17C3-37CA-C10A7ABD6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0F8060-F61D-2AC1-8BDD-634BEBACB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4AD2A-C2BD-C9E7-C879-B188E0E7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F48D8D-9C5C-9CBF-A7A4-C775EC9C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FC669-8FED-D7A0-2407-85462337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94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09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83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9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514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2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2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B795F-5577-712C-9A20-8EB6A0A4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14AF7-0632-F1A4-7E5E-0191A6FC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612CBF-888D-9C4C-B96F-A0ECC806E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D92D47-CFC6-3EAE-6640-3F8C5EFE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10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35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257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6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E7EE18-92E6-3884-A12F-25A641EB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104F8F-25BB-F0B5-CE7E-FED22A6E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09E096-FFCD-3FD2-DFDC-9CEA762B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9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A7468-D7B0-2430-B218-6FFDEB07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70983E-F8E0-8623-EAA9-32565B524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D886CB-9603-57BD-5977-74EC609C2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546722-EB04-A49C-A694-E5960F1C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6675BB-7753-94DF-C516-73421D94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E12D0-C46A-125D-2609-EDBAEDA5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3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49AFD-6E14-9350-5FAE-ECC1605F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401B42-C67B-8F4E-D767-1A18509E7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A60D76-2A57-E582-18EA-019769F9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CAD103-D1D9-7CDE-A195-2D2B8B0A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4195D0-C662-6E78-01E0-1DCFFB01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28D290-ECFA-446E-2E7D-4D8B3F22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A6F66-6766-98B6-AA75-18F053FA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FA269F-4803-6A9A-DA11-C6F21B789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D4598-AD0F-2AA6-6B65-95EC5A7AC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47FBE-55E0-49F9-86DA-3E2B123F51CD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CBA38E-B395-EA80-6815-E9FEC10A7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37F1A-9319-79D2-91AF-DB919E128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EB1B6-2609-407C-8F74-2D4489AAB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02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1DF0A-251A-AD91-ADF1-6E3019CD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9290D-4641-DA5F-8E32-086D4D3E0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459C7-CB47-203B-6966-45A8C0BA8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6F0D3-0FFE-4126-9820-F11EA83ADEE5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4A150-D370-4F12-3981-41E10E32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E74A4-928D-1C61-8D99-E667159E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5A80-C44B-48C6-BA5A-E4D6EDB97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7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84BF3-313C-255F-D4B5-1C7423C2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A2396B-DC40-6DFC-84F0-C2A939312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527725-12EA-9AB8-4863-308032720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11816-D7EF-3D41-837B-951965F09442}" type="datetimeFigureOut">
              <a:rPr lang="ru-RU" smtClean="0"/>
              <a:pPr/>
              <a:t>17.03.2025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E8CDBF-B6CE-ADCE-35C5-4B399218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60F7C-C959-9822-1A7A-A7A53CDEA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178B-94B6-2449-870C-DB08E77294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88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F47FBE-55E0-49F9-86DA-3E2B123F51CD}" type="datetimeFigureOut">
              <a:rPr lang="ru-RU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0EB1B6-2609-407C-8F74-2D4489AABD8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1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5551" y="995680"/>
            <a:ext cx="3979545" cy="1414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3EA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9597" y="1838832"/>
            <a:ext cx="10991850" cy="4672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82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33.png"/><Relationship Id="rId4" Type="http://schemas.openxmlformats.org/officeDocument/2006/relationships/image" Target="../media/image5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33.png"/><Relationship Id="rId4" Type="http://schemas.openxmlformats.org/officeDocument/2006/relationships/image" Target="../media/image7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3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33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32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9D4CAA-66D4-1930-938A-F5405909CF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688" y="262127"/>
            <a:ext cx="1425957" cy="4139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824B9B-321D-CE5F-A204-63AA8FB101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32" y="325435"/>
            <a:ext cx="1459058" cy="360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FDF8B7A-CF7B-2CA4-8E91-7C0E3D0EA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79" y="1254570"/>
            <a:ext cx="11215066" cy="1795657"/>
          </a:xfrm>
        </p:spPr>
        <p:txBody>
          <a:bodyPr anchor="t">
            <a:noAutofit/>
          </a:bodyPr>
          <a:lstStyle/>
          <a:p>
            <a:r>
              <a:rPr lang="ru-RU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Поддержка библиотек 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</a:br>
            <a:r>
              <a:rPr lang="ru-RU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образовательных учреждений СПО 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</a:br>
            <a:r>
              <a:rPr lang="ru-RU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в обучении читателей работе 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</a:br>
            <a:r>
              <a:rPr lang="ru-RU" sz="4400" b="1" i="0" dirty="0">
                <a:solidFill>
                  <a:schemeClr val="bg1"/>
                </a:solidFill>
                <a:effectLst/>
                <a:latin typeface="Kinetika Medium" panose="00000600000000000000" pitchFamily="2" charset="-52"/>
              </a:rPr>
              <a:t>с ЭБС Znanium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E908033-B4D8-207A-59A7-13089B640437}"/>
              </a:ext>
            </a:extLst>
          </p:cNvPr>
          <p:cNvCxnSpPr>
            <a:cxnSpLocks/>
          </p:cNvCxnSpPr>
          <p:nvPr/>
        </p:nvCxnSpPr>
        <p:spPr>
          <a:xfrm>
            <a:off x="679832" y="4932595"/>
            <a:ext cx="5918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FEABEE-B523-BCFC-1725-0946B96A2493}"/>
              </a:ext>
            </a:extLst>
          </p:cNvPr>
          <p:cNvSpPr txBox="1"/>
          <p:nvPr/>
        </p:nvSpPr>
        <p:spPr>
          <a:xfrm>
            <a:off x="505879" y="5549306"/>
            <a:ext cx="7581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Kinetika" panose="00000500000000000000" pitchFamily="2" charset="-52"/>
              </a:rPr>
              <a:t>Соломицкая</a:t>
            </a:r>
            <a:r>
              <a:rPr lang="ru-RU" sz="2400" dirty="0">
                <a:solidFill>
                  <a:schemeClr val="bg1"/>
                </a:solidFill>
                <a:latin typeface="Kinetika" panose="00000500000000000000" pitchFamily="2" charset="-52"/>
              </a:rPr>
              <a:t> Кристина Олеговна</a:t>
            </a:r>
            <a:endParaRPr lang="en-US" sz="2400" dirty="0">
              <a:solidFill>
                <a:schemeClr val="bg1"/>
              </a:solidFill>
              <a:latin typeface="Kinetika" panose="00000500000000000000" pitchFamily="2" charset="-52"/>
            </a:endParaRPr>
          </a:p>
          <a:p>
            <a:r>
              <a:rPr lang="ru-RU" sz="1600" dirty="0">
                <a:solidFill>
                  <a:schemeClr val="bg1"/>
                </a:solidFill>
                <a:latin typeface="Kinetika" panose="00000500000000000000" pitchFamily="2" charset="-52"/>
              </a:rPr>
              <a:t>Р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Kinetika" panose="00000500000000000000" pitchFamily="2" charset="-52"/>
              </a:rPr>
              <a:t>уководитель отдела по работе с учреждениями </a:t>
            </a:r>
          </a:p>
          <a:p>
            <a:r>
              <a:rPr lang="ru-RU" sz="1600" b="0" i="0" dirty="0">
                <a:solidFill>
                  <a:schemeClr val="bg1"/>
                </a:solidFill>
                <a:effectLst/>
                <a:latin typeface="Kinetika" panose="00000500000000000000" pitchFamily="2" charset="-52"/>
              </a:rPr>
              <a:t>Среднего Профессионального Образования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Kinetika" panose="00000500000000000000" pitchFamily="2" charset="-52"/>
              </a:rPr>
              <a:t>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Kinetika" panose="00000500000000000000" pitchFamily="2" charset="-52"/>
              </a:rPr>
              <a:t>ООО «НИЦ ИНФРА-М»</a:t>
            </a:r>
            <a:endParaRPr lang="ru-RU" sz="1600" dirty="0">
              <a:solidFill>
                <a:schemeClr val="bg1"/>
              </a:solidFill>
              <a:latin typeface="Kinetika" panose="00000500000000000000" pitchFamily="2" charset="-52"/>
            </a:endParaRPr>
          </a:p>
          <a:p>
            <a:endParaRPr lang="ru-RU" sz="2400" dirty="0">
              <a:solidFill>
                <a:schemeClr val="bg1"/>
              </a:solidFill>
              <a:latin typeface="Kinetika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42E10-8316-9F6E-34F2-D13894646E0B}"/>
              </a:ext>
            </a:extLst>
          </p:cNvPr>
          <p:cNvSpPr txBox="1"/>
          <p:nvPr/>
        </p:nvSpPr>
        <p:spPr>
          <a:xfrm>
            <a:off x="10168964" y="6163447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" panose="00000500000000000000" pitchFamily="2" charset="-52"/>
              </a:rPr>
              <a:t>18.03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" panose="00000500000000000000" pitchFamily="2" charset="-52"/>
              </a:rPr>
              <a:t>.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" panose="00000500000000000000" pitchFamily="2" charset="-52"/>
              </a:rPr>
              <a:t>2025 г.</a:t>
            </a:r>
          </a:p>
        </p:txBody>
      </p:sp>
    </p:spTree>
    <p:extLst>
      <p:ext uri="{BB962C8B-B14F-4D97-AF65-F5344CB8AC3E}">
        <p14:creationId xmlns:p14="http://schemas.microsoft.com/office/powerpoint/2010/main" val="3345751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44AFA711-121A-406D-1C9B-00D2AC78BE9E}"/>
              </a:ext>
            </a:extLst>
          </p:cNvPr>
          <p:cNvSpPr/>
          <p:nvPr/>
        </p:nvSpPr>
        <p:spPr>
          <a:xfrm rot="1066166">
            <a:off x="5876798" y="-189326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9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FDB698-06D0-CA44-A742-37D8FBCB8EC1}"/>
              </a:ext>
            </a:extLst>
          </p:cNvPr>
          <p:cNvSpPr txBox="1"/>
          <p:nvPr/>
        </p:nvSpPr>
        <p:spPr>
          <a:xfrm>
            <a:off x="538121" y="759902"/>
            <a:ext cx="10868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Календарные и заказные вебинары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70D1D-97AA-9745-8231-CA0B1DB6400D}"/>
              </a:ext>
            </a:extLst>
          </p:cNvPr>
          <p:cNvSpPr txBox="1"/>
          <p:nvPr/>
        </p:nvSpPr>
        <p:spPr>
          <a:xfrm>
            <a:off x="551568" y="1479544"/>
            <a:ext cx="1144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Обучающие мероприятия, направленные на повышение эффективности использования продуктов ЭБС </a:t>
            </a:r>
            <a:r>
              <a:rPr lang="en-US" sz="2000" dirty="0"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Znanium </a:t>
            </a:r>
            <a:r>
              <a:rPr lang="ru-RU" sz="2000" dirty="0"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НИЦ ИНФРА-М: вебинары и семинары от наших экспертов для всех категорий пользователей.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10EBE0-DDD1-2AC6-B0C6-89BBE14657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14" y="2707479"/>
            <a:ext cx="3290025" cy="18431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10005D-FBF8-6464-A88E-07578BEFE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87" y="2707480"/>
            <a:ext cx="3284024" cy="18431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6707A1-22D1-6AC7-16B5-32E56A095C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216" y="4668284"/>
            <a:ext cx="3295523" cy="18440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048FA-C9C5-2785-3972-3498117904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94" y="4668285"/>
            <a:ext cx="3284763" cy="18440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83FAEC-9B02-CEA1-F519-F5A8E209AA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2" y="4669111"/>
            <a:ext cx="3279459" cy="1843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5575BD-0BA4-59C2-513A-342BF7D738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376" y="2707422"/>
            <a:ext cx="3276481" cy="184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E7841-E3F5-54E3-E511-941C479AD1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D7700-2210-A00C-A056-31CB16862F3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B05A8-DE47-8C40-239D-C705BEFF3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E736CF38-292C-9EE7-B9CB-866CDD20F520}"/>
              </a:ext>
            </a:extLst>
          </p:cNvPr>
          <p:cNvSpPr/>
          <p:nvPr/>
        </p:nvSpPr>
        <p:spPr>
          <a:xfrm rot="1066166">
            <a:off x="5876798" y="-189326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9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986A98-4796-EA5B-CD0D-3CC7E599F19D}"/>
              </a:ext>
            </a:extLst>
          </p:cNvPr>
          <p:cNvSpPr txBox="1"/>
          <p:nvPr/>
        </p:nvSpPr>
        <p:spPr>
          <a:xfrm>
            <a:off x="538121" y="750070"/>
            <a:ext cx="12381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Подведение итогов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535DA-478C-D7D0-A99B-11F21AD859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45F636-7BB6-A12A-6050-E7C3CE1441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C89F18-2660-5242-C163-FFFE0A7AC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06" y="2621221"/>
            <a:ext cx="6286730" cy="35433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4F3126-9AF7-3079-1D1C-03C199AF1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459" y="894756"/>
            <a:ext cx="2880000" cy="2033329"/>
          </a:xfrm>
          <a:prstGeom prst="rect">
            <a:avLst/>
          </a:prstGeom>
          <a:ln>
            <a:solidFill>
              <a:srgbClr val="003F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9115D-59EB-E29E-D7A9-A5663262B835}"/>
              </a:ext>
            </a:extLst>
          </p:cNvPr>
          <p:cNvSpPr txBox="1"/>
          <p:nvPr/>
        </p:nvSpPr>
        <p:spPr>
          <a:xfrm>
            <a:off x="557785" y="1375118"/>
            <a:ext cx="6538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rgbClr val="38A58E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Топ-30 организаций СПО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B9ECD2-DDC2-E8E3-2B4C-2D614D63E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546" y="2118580"/>
            <a:ext cx="2880000" cy="2021664"/>
          </a:xfrm>
          <a:prstGeom prst="rect">
            <a:avLst/>
          </a:prstGeom>
          <a:ln>
            <a:solidFill>
              <a:srgbClr val="003F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93225C-585E-678F-C57B-DC58E4A0D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459" y="3417102"/>
            <a:ext cx="2880000" cy="2020117"/>
          </a:xfrm>
          <a:prstGeom prst="rect">
            <a:avLst/>
          </a:prstGeom>
          <a:ln>
            <a:solidFill>
              <a:srgbClr val="003F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D84E2B-BB3F-F835-728E-81B904724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4535" y="4695577"/>
            <a:ext cx="2880000" cy="2018647"/>
          </a:xfrm>
          <a:prstGeom prst="rect">
            <a:avLst/>
          </a:prstGeom>
          <a:ln>
            <a:solidFill>
              <a:srgbClr val="003F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B67E5F-DFFD-B9C4-2AFA-1765B54F3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803" y="5985949"/>
            <a:ext cx="2880000" cy="2023718"/>
          </a:xfrm>
          <a:prstGeom prst="rect">
            <a:avLst/>
          </a:prstGeom>
          <a:ln>
            <a:solidFill>
              <a:srgbClr val="003FA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6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5">
            <a:extLst>
              <a:ext uri="{FF2B5EF4-FFF2-40B4-BE49-F238E27FC236}">
                <a16:creationId xmlns:a16="http://schemas.microsoft.com/office/drawing/2014/main" id="{58765A68-0D3D-D0EB-81BB-E9AB460A9E8C}"/>
              </a:ext>
            </a:extLst>
          </p:cNvPr>
          <p:cNvSpPr/>
          <p:nvPr/>
        </p:nvSpPr>
        <p:spPr>
          <a:xfrm rot="1066166">
            <a:off x="-5241482" y="148707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687" y="581741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54C156-2251-A379-B86E-E825CD7BBBD0}"/>
              </a:ext>
            </a:extLst>
          </p:cNvPr>
          <p:cNvSpPr txBox="1">
            <a:spLocks/>
          </p:cNvSpPr>
          <p:nvPr/>
        </p:nvSpPr>
        <p:spPr>
          <a:xfrm>
            <a:off x="532712" y="788165"/>
            <a:ext cx="10989871" cy="532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Выездные мероприятия и выставки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E4AA8"/>
              </a:solidFill>
              <a:effectLst/>
              <a:uLnTx/>
              <a:uFillTx/>
              <a:latin typeface="Kinetika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15DAE9C-3C63-73B7-FA8E-C0212E6D6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5165" y="3641321"/>
            <a:ext cx="5256756" cy="28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C71F31-FE57-89AC-AA10-0C0739FB6D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1607242"/>
            <a:ext cx="2720372" cy="48362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026CAB-86FA-067B-765F-9790BB87D3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673" y="1607242"/>
            <a:ext cx="2822229" cy="48362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3324B9-A2F6-FF0F-4A67-CD5AE846AC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165" y="1618772"/>
            <a:ext cx="5256758" cy="19187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0FA798-8AFA-FF0F-4B0A-1D97A95461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3B3BA8-EF1F-6853-9AC7-7F6BFFA029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0" t="892" r="880" b="892"/>
          <a:stretch/>
        </p:blipFill>
        <p:spPr bwMode="auto">
          <a:xfrm>
            <a:off x="0" y="-723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0" y="-4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202209-2297-6549-B489-35FC45ADB8E4}"/>
              </a:ext>
            </a:extLst>
          </p:cNvPr>
          <p:cNvSpPr txBox="1"/>
          <p:nvPr/>
        </p:nvSpPr>
        <p:spPr>
          <a:xfrm>
            <a:off x="558833" y="764286"/>
            <a:ext cx="443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 Medium" panose="00000600000000000000" pitchFamily="2" charset="-52"/>
                <a:ea typeface="+mn-ea"/>
                <a:cs typeface="+mn-cs"/>
              </a:rPr>
              <a:t>Дайджест новинок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437A59-912D-B57A-0202-5AA7A3D87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5" y="1539148"/>
            <a:ext cx="5485326" cy="3024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0605BB2-F337-9F81-2FAA-5DA89B0611CA}"/>
              </a:ext>
            </a:extLst>
          </p:cNvPr>
          <p:cNvGrpSpPr>
            <a:grpSpLocks noChangeAspect="1"/>
          </p:cNvGrpSpPr>
          <p:nvPr/>
        </p:nvGrpSpPr>
        <p:grpSpPr>
          <a:xfrm>
            <a:off x="5838673" y="3136948"/>
            <a:ext cx="6204253" cy="3600000"/>
            <a:chOff x="5562599" y="3017896"/>
            <a:chExt cx="6442953" cy="37385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75021E8-3EA0-805F-B893-AA305976D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599" y="3017896"/>
              <a:ext cx="6442953" cy="3738504"/>
            </a:xfrm>
            <a:prstGeom prst="rect">
              <a:avLst/>
            </a:prstGeom>
            <a:ln w="38100">
              <a:solidFill>
                <a:srgbClr val="756CE1"/>
              </a:solidFill>
            </a:ln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69DD88E-DA6A-260F-1E09-8BB83BC13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557" y="4221163"/>
              <a:ext cx="1463350" cy="2300463"/>
            </a:xfrm>
            <a:prstGeom prst="rect">
              <a:avLst/>
            </a:prstGeom>
            <a:noFill/>
            <a:ln>
              <a:solidFill>
                <a:srgbClr val="0097D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C103F8-DAA4-0E17-415F-CBAB318D1C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687" y="252796"/>
            <a:ext cx="1512000" cy="43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75EDA8-A2CF-A1A5-ADD3-9B5F1661B6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32" y="297442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5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5">
            <a:extLst>
              <a:ext uri="{FF2B5EF4-FFF2-40B4-BE49-F238E27FC236}">
                <a16:creationId xmlns:a16="http://schemas.microsoft.com/office/drawing/2014/main" id="{796974DF-24B2-3635-2A5B-E9B470D0D700}"/>
              </a:ext>
            </a:extLst>
          </p:cNvPr>
          <p:cNvSpPr/>
          <p:nvPr/>
        </p:nvSpPr>
        <p:spPr>
          <a:xfrm rot="17259364">
            <a:off x="118434" y="1029873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54C156-2251-A379-B86E-E825CD7BBBD0}"/>
              </a:ext>
            </a:extLst>
          </p:cNvPr>
          <p:cNvSpPr txBox="1">
            <a:spLocks/>
          </p:cNvSpPr>
          <p:nvPr/>
        </p:nvSpPr>
        <p:spPr>
          <a:xfrm>
            <a:off x="549964" y="818961"/>
            <a:ext cx="10989871" cy="542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1800"/>
              </a:spcAft>
              <a:buClr>
                <a:srgbClr val="76CBFA"/>
              </a:buClr>
              <a:buSzPct val="120000"/>
              <a:defRPr/>
            </a:pPr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Социальные сети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1847AED-E910-5CF5-4CA1-476FEC4C7A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819" y="1422592"/>
            <a:ext cx="2610190" cy="529445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6353265-6F47-1767-B68F-97F64A7B56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816" y="1422592"/>
            <a:ext cx="2610190" cy="52944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F009FE-6764-3E2D-8BD5-AD207A94FF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1425062"/>
            <a:ext cx="2610190" cy="529445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C2B5CC3-F9A0-4AA6-1303-3383FC7C31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762" y="3287795"/>
            <a:ext cx="1499327" cy="149932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1F01451-17FD-FF31-4B89-B03DB2EA51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762" y="5120000"/>
            <a:ext cx="1499327" cy="149932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E9E4334-9585-C839-9E9A-1F36B016BA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645" y="1422592"/>
            <a:ext cx="1532326" cy="1532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743DB6-2B44-11ED-5D9E-7DD571E91D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87C122-458F-790C-6960-1B7A106E6F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1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1D3E5C91-F39F-646A-C797-820D8AAE4BC2}"/>
              </a:ext>
            </a:extLst>
          </p:cNvPr>
          <p:cNvSpPr/>
          <p:nvPr/>
        </p:nvSpPr>
        <p:spPr>
          <a:xfrm>
            <a:off x="6182492" y="1383171"/>
            <a:ext cx="5428526" cy="5364870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 w="63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1458C3C-7117-0C8F-22D2-2DF59311C43A}"/>
              </a:ext>
            </a:extLst>
          </p:cNvPr>
          <p:cNvSpPr/>
          <p:nvPr/>
        </p:nvSpPr>
        <p:spPr>
          <a:xfrm>
            <a:off x="659760" y="1383171"/>
            <a:ext cx="5428526" cy="5364870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 w="63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A3B86C-ACEA-3BD0-BD9E-3AB760478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22" y="2060089"/>
            <a:ext cx="3266042" cy="187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7699B-4C4D-4088-8396-E3B249A3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008" y="2071664"/>
            <a:ext cx="3266042" cy="187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0B263-D4DC-B7F4-95BA-0600C4F5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45" y="1453683"/>
            <a:ext cx="3253264" cy="5915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2F6501-92F6-8478-FCED-700179058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51" y="4039963"/>
            <a:ext cx="4192238" cy="10104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50DBDD-D5AD-AB64-9D91-48F61DBBFBE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41437" y="4058048"/>
            <a:ext cx="5220000" cy="9792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CEA64A-45D5-9894-61C5-72023E429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1437" y="1441656"/>
            <a:ext cx="3187541" cy="58493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AB1B9B9-A3D3-4D32-2E6C-020B64E69205}"/>
              </a:ext>
            </a:extLst>
          </p:cNvPr>
          <p:cNvSpPr txBox="1">
            <a:spLocks/>
          </p:cNvSpPr>
          <p:nvPr/>
        </p:nvSpPr>
        <p:spPr>
          <a:xfrm>
            <a:off x="549964" y="828793"/>
            <a:ext cx="10989871" cy="542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1800"/>
              </a:spcAft>
              <a:buClr>
                <a:srgbClr val="76CBFA"/>
              </a:buClr>
              <a:buSzPct val="120000"/>
              <a:defRPr/>
            </a:pPr>
            <a:r>
              <a:rPr lang="ru-RU" sz="3600" b="1" dirty="0">
                <a:solidFill>
                  <a:srgbClr val="0E4AA8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Лучший опыт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D5974F-063C-FA00-9761-152D6DEC4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367" y="5232355"/>
            <a:ext cx="4644000" cy="5490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E705058-C642-F6D7-6D53-6CB57A2D7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1125" y="5105045"/>
            <a:ext cx="4644000" cy="3910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8FC766-0A3C-2780-A520-B82B277BC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0810"/>
          <a:stretch/>
        </p:blipFill>
        <p:spPr>
          <a:xfrm>
            <a:off x="6410841" y="5563977"/>
            <a:ext cx="4644000" cy="114934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17E4C1-E1B0-0DA5-51DA-F6BFE3C16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801" y="6038548"/>
            <a:ext cx="4644000" cy="5356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457C51-BE60-EFDB-1860-ABE3E347A43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4BFF85-1C45-3BD5-E2E9-FEFFB34C95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1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C8341-CCF9-D028-A8C6-A4435BE47B6D}"/>
              </a:ext>
            </a:extLst>
          </p:cNvPr>
          <p:cNvSpPr txBox="1">
            <a:spLocks/>
          </p:cNvSpPr>
          <p:nvPr/>
        </p:nvSpPr>
        <p:spPr>
          <a:xfrm>
            <a:off x="521195" y="811375"/>
            <a:ext cx="10515600" cy="58337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/>
                <a:ea typeface="Roboto"/>
                <a:cs typeface="+mj-cs"/>
                <a:sym typeface="Roboto"/>
              </a:rPr>
              <a:t>Проведение обучающей викторины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E4AA8"/>
              </a:solidFill>
              <a:effectLst/>
              <a:uLnTx/>
              <a:uFillTx/>
              <a:latin typeface="Kinetika Medium"/>
              <a:ea typeface="+mj-ea"/>
              <a:cs typeface="+mj-cs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BF3A13C-C1CA-CD6F-D69C-8B32B0674165}"/>
              </a:ext>
            </a:extLst>
          </p:cNvPr>
          <p:cNvGraphicFramePr>
            <a:graphicFrameLocks noGrp="1"/>
          </p:cNvGraphicFramePr>
          <p:nvPr/>
        </p:nvGraphicFramePr>
        <p:xfrm>
          <a:off x="654311" y="1684922"/>
          <a:ext cx="10630802" cy="5072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0020">
                  <a:extLst>
                    <a:ext uri="{9D8B030D-6E8A-4147-A177-3AD203B41FA5}">
                      <a16:colId xmlns:a16="http://schemas.microsoft.com/office/drawing/2014/main" val="4105845915"/>
                    </a:ext>
                  </a:extLst>
                </a:gridCol>
                <a:gridCol w="4170892">
                  <a:extLst>
                    <a:ext uri="{9D8B030D-6E8A-4147-A177-3AD203B41FA5}">
                      <a16:colId xmlns:a16="http://schemas.microsoft.com/office/drawing/2014/main" val="2958199510"/>
                    </a:ext>
                  </a:extLst>
                </a:gridCol>
                <a:gridCol w="3359890">
                  <a:extLst>
                    <a:ext uri="{9D8B030D-6E8A-4147-A177-3AD203B41FA5}">
                      <a16:colId xmlns:a16="http://schemas.microsoft.com/office/drawing/2014/main" val="1899282804"/>
                    </a:ext>
                  </a:extLst>
                </a:gridCol>
              </a:tblGrid>
              <a:tr h="4864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ТЕМА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ВОПРОСЫ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ВАРИАНТЫ ОТВЕТОВ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284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302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Чтение документа офлайн </a:t>
                      </a:r>
                    </a:p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1. Сколько дней можно в ридере читать офлайн скаченный  документ?</a:t>
                      </a: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1)  1;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2) 3;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3) 7;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4) 10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08336"/>
                  </a:ext>
                </a:extLst>
              </a:tr>
              <a:tr h="4215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Полное</a:t>
                      </a:r>
                    </a:p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и ознакомительное чтение</a:t>
                      </a:r>
                    </a:p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inetika" panose="00000500000000000000" pitchFamily="2" charset="-52"/>
                          <a:ea typeface="+mn-ea"/>
                          <a:cs typeface="+mn-cs"/>
                        </a:rPr>
                        <a:t>2. Возможно ли оформить подписку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inetika" panose="00000500000000000000" pitchFamily="2" charset="-52"/>
                          <a:ea typeface="+mn-ea"/>
                          <a:cs typeface="+mn-cs"/>
                        </a:rPr>
                        <a:t>на документ в режиме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Kinetika" panose="00000500000000000000" pitchFamily="2" charset="-52"/>
                          <a:ea typeface="+mn-ea"/>
                          <a:cs typeface="+mn-cs"/>
                        </a:rPr>
                        <a:t>ознакомительного чтения?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ru-RU" sz="1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Kinetika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108000" marR="4763" marT="72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1) только до начала чтения;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2) да;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3) нет; 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4) только для организации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83416"/>
                  </a:ext>
                </a:extLst>
              </a:tr>
              <a:tr h="4215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Чтение документа офлайн </a:t>
                      </a: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3. При завершении работы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с системой вкладку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читаемого офлайн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документа</a:t>
                      </a:r>
                    </a:p>
                    <a:p>
                      <a:pPr marL="0" indent="0" algn="l" fontAlgn="b">
                        <a:buFontTx/>
                        <a:buNone/>
                      </a:pP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284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5331"/>
                  </a:ext>
                </a:extLst>
              </a:tr>
              <a:tr h="4215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Чтение документа офлайн </a:t>
                      </a: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4. При чтении офлайн</a:t>
                      </a:r>
                    </a:p>
                    <a:p>
                      <a:pPr marL="0" indent="0" algn="l" fontAlgn="b"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документа перелистывание страниц</a:t>
                      </a:r>
                    </a:p>
                    <a:p>
                      <a:pPr marL="0" indent="0" algn="l" fontAlgn="b">
                        <a:buNone/>
                      </a:pPr>
                      <a:r>
                        <a:rPr lang="ru-RU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Kinetika" panose="00000500000000000000" pitchFamily="2" charset="-52"/>
                        </a:rPr>
                        <a:t>в браузере</a:t>
                      </a:r>
                    </a:p>
                    <a:p>
                      <a:pPr marL="0" indent="0" algn="l" fontAlgn="b">
                        <a:buNone/>
                      </a:pP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284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Kinetika" panose="00000500000000000000" pitchFamily="2" charset="-52"/>
                      </a:endParaRPr>
                    </a:p>
                  </a:txBody>
                  <a:tcPr marL="108000" marR="4763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284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992485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E86F72-20DC-3DBF-E57F-ACDAC3C81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3"/>
          <a:stretch/>
        </p:blipFill>
        <p:spPr>
          <a:xfrm>
            <a:off x="5830861" y="3615457"/>
            <a:ext cx="6325705" cy="7817004"/>
          </a:xfrm>
          <a:prstGeom prst="rect">
            <a:avLst/>
          </a:prstGeom>
          <a:ln>
            <a:solidFill>
              <a:srgbClr val="76CBFA"/>
            </a:solidFill>
          </a:ln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B985BBE-8ABF-09F5-FCB5-25E1914904A4}"/>
              </a:ext>
            </a:extLst>
          </p:cNvPr>
          <p:cNvGrpSpPr/>
          <p:nvPr/>
        </p:nvGrpSpPr>
        <p:grpSpPr>
          <a:xfrm>
            <a:off x="9281289" y="5338069"/>
            <a:ext cx="2910711" cy="968678"/>
            <a:chOff x="8314661" y="5546677"/>
            <a:chExt cx="3508744" cy="116770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69E68DB-126C-5E0B-ABCB-219F5AD92046}"/>
                </a:ext>
              </a:extLst>
            </p:cNvPr>
            <p:cNvSpPr/>
            <p:nvPr/>
          </p:nvSpPr>
          <p:spPr>
            <a:xfrm>
              <a:off x="8314661" y="5602351"/>
              <a:ext cx="3508744" cy="1112026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0000"/>
              </a:schemeClr>
            </a:solidFill>
            <a:ln w="57150">
              <a:solidFill>
                <a:srgbClr val="76C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71358CD-B22B-56DE-78B9-03AF530296AC}"/>
                </a:ext>
              </a:extLst>
            </p:cNvPr>
            <p:cNvSpPr/>
            <p:nvPr/>
          </p:nvSpPr>
          <p:spPr>
            <a:xfrm>
              <a:off x="10747863" y="5546677"/>
              <a:ext cx="618340" cy="1015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6CBFA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1</a:t>
              </a:r>
              <a:endPara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23A0E-2271-1E20-B4EA-2F203C202A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C3794B-1D9E-E51C-0D00-0C55D18721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5">
            <a:extLst>
              <a:ext uri="{FF2B5EF4-FFF2-40B4-BE49-F238E27FC236}">
                <a16:creationId xmlns:a16="http://schemas.microsoft.com/office/drawing/2014/main" id="{14738042-835E-4AA7-A218-FAED18C2F598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A2A4FF2-A877-D070-3505-5613BF960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79" y="1543791"/>
            <a:ext cx="5024166" cy="3600000"/>
          </a:xfrm>
          <a:prstGeom prst="rect">
            <a:avLst/>
          </a:prstGeom>
          <a:noFill/>
          <a:ln>
            <a:solidFill>
              <a:srgbClr val="21438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754C156-2251-A379-B86E-E825CD7BBBD0}"/>
              </a:ext>
            </a:extLst>
          </p:cNvPr>
          <p:cNvSpPr txBox="1">
            <a:spLocks/>
          </p:cNvSpPr>
          <p:nvPr/>
        </p:nvSpPr>
        <p:spPr>
          <a:xfrm>
            <a:off x="549645" y="571912"/>
            <a:ext cx="10989871" cy="981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/>
                <a:ea typeface="+mj-ea"/>
                <a:cs typeface="+mj-cs"/>
              </a:rPr>
              <a:t>Информационны</a:t>
            </a:r>
            <a:r>
              <a:rPr lang="ru-RU" sz="3600" b="1" dirty="0">
                <a:solidFill>
                  <a:srgbClr val="0E4AA8"/>
                </a:solidFill>
                <a:latin typeface="Kinetika Medium"/>
              </a:rPr>
              <a:t>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/>
                <a:ea typeface="+mj-ea"/>
                <a:cs typeface="+mj-cs"/>
              </a:rPr>
              <a:t> материал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551A24-10DF-4E8C-5B5D-D5C3037E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1" y="1543791"/>
            <a:ext cx="3731333" cy="5220000"/>
          </a:xfrm>
          <a:prstGeom prst="rect">
            <a:avLst/>
          </a:prstGeom>
          <a:noFill/>
          <a:ln>
            <a:solidFill>
              <a:srgbClr val="21438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CEB40C9-8FD1-14B0-9656-94C89E815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21" y="3164309"/>
            <a:ext cx="5008331" cy="3600000"/>
          </a:xfrm>
          <a:prstGeom prst="rect">
            <a:avLst/>
          </a:prstGeom>
          <a:noFill/>
          <a:ln>
            <a:solidFill>
              <a:srgbClr val="21438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37A786-D094-7767-EFFF-1A64E091E6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70A7AD-4E85-3D82-11E1-5A48079F75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5529043">
            <a:off x="6496525" y="1371269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A5A681-8900-4D8F-4AF6-1B321A0CD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251"/>
          <a:stretch/>
        </p:blipFill>
        <p:spPr bwMode="auto">
          <a:xfrm>
            <a:off x="666062" y="1492901"/>
            <a:ext cx="4405697" cy="25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DD99972-E4F4-7ACB-CE2C-50A2A9176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/>
          <a:stretch/>
        </p:blipFill>
        <p:spPr bwMode="auto">
          <a:xfrm>
            <a:off x="2378752" y="4144248"/>
            <a:ext cx="4405697" cy="25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EA51A14-F819-F3B6-53D6-18ED33843A84}"/>
              </a:ext>
            </a:extLst>
          </p:cNvPr>
          <p:cNvGrpSpPr/>
          <p:nvPr/>
        </p:nvGrpSpPr>
        <p:grpSpPr>
          <a:xfrm>
            <a:off x="7202980" y="1492901"/>
            <a:ext cx="2739536" cy="5241274"/>
            <a:chOff x="5220536" y="1492901"/>
            <a:chExt cx="2739536" cy="5241274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5DAAF86D-4637-611B-0ECE-FD1741294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536" y="1492901"/>
              <a:ext cx="2739536" cy="5241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1C3D3D8D-BED1-970F-D4D2-8DB1DFBD6802}"/>
                </a:ext>
              </a:extLst>
            </p:cNvPr>
            <p:cNvCxnSpPr>
              <a:cxnSpLocks/>
              <a:stCxn id="3076" idx="0"/>
              <a:endCxn id="3076" idx="2"/>
            </p:cNvCxnSpPr>
            <p:nvPr/>
          </p:nvCxnSpPr>
          <p:spPr>
            <a:xfrm>
              <a:off x="6590304" y="1492901"/>
              <a:ext cx="0" cy="524127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8" name="Picture 6">
            <a:extLst>
              <a:ext uri="{FF2B5EF4-FFF2-40B4-BE49-F238E27FC236}">
                <a16:creationId xmlns:a16="http://schemas.microsoft.com/office/drawing/2014/main" id="{76C8DEE8-51C6-D635-FFCD-BAD303C6E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2"/>
          <a:stretch/>
        </p:blipFill>
        <p:spPr bwMode="auto">
          <a:xfrm>
            <a:off x="9974147" y="1492902"/>
            <a:ext cx="1342671" cy="52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B19C9-A4C2-9423-1534-F8EA0D96CBD8}"/>
              </a:ext>
            </a:extLst>
          </p:cNvPr>
          <p:cNvSpPr txBox="1">
            <a:spLocks/>
          </p:cNvSpPr>
          <p:nvPr/>
        </p:nvSpPr>
        <p:spPr>
          <a:xfrm>
            <a:off x="549645" y="571912"/>
            <a:ext cx="10989871" cy="981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/>
                <a:ea typeface="+mj-ea"/>
                <a:cs typeface="+mj-cs"/>
              </a:rPr>
              <a:t>Информационны</a:t>
            </a:r>
            <a:r>
              <a:rPr lang="ru-RU" sz="3600" b="1" dirty="0">
                <a:solidFill>
                  <a:srgbClr val="0E4AA8"/>
                </a:solidFill>
                <a:latin typeface="Kinetika Medium"/>
              </a:rPr>
              <a:t>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/>
                <a:ea typeface="+mj-ea"/>
                <a:cs typeface="+mj-cs"/>
              </a:rPr>
              <a:t> материал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0AD117-7061-432E-1061-63282FF7A8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C3E24C-B4A2-5E3E-AFBE-48B69E44CD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BE7E1-0792-391D-5BEE-D58213D04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ольцо 5">
            <a:extLst>
              <a:ext uri="{FF2B5EF4-FFF2-40B4-BE49-F238E27FC236}">
                <a16:creationId xmlns:a16="http://schemas.microsoft.com/office/drawing/2014/main" id="{95855E83-DC88-AF1E-4591-7F7496839965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836FFC5F-7D5B-CE05-F945-9C10AF46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230" y="930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CB1D80A6-97D5-3ABB-B046-2A1045D6E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465" y="9347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25E9D8F4-7CD1-0E36-1563-4C7C408F7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27" y="934720"/>
            <a:ext cx="12192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48">
            <a:extLst>
              <a:ext uri="{FF2B5EF4-FFF2-40B4-BE49-F238E27FC236}">
                <a16:creationId xmlns:a16="http://schemas.microsoft.com/office/drawing/2014/main" id="{0A2F968D-5983-C86F-E2DA-1359B0B3D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465" y="9347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1324B-5E45-B93C-D795-309DE1568448}"/>
              </a:ext>
            </a:extLst>
          </p:cNvPr>
          <p:cNvSpPr txBox="1"/>
          <p:nvPr/>
        </p:nvSpPr>
        <p:spPr>
          <a:xfrm>
            <a:off x="3083744" y="176472"/>
            <a:ext cx="6117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50" normalizeH="0" baseline="0" noProof="0" dirty="0">
                <a:ln>
                  <a:noFill/>
                </a:ln>
                <a:solidFill>
                  <a:srgbClr val="003996"/>
                </a:solidFill>
                <a:effectLst/>
                <a:uLnTx/>
                <a:uFillTx/>
                <a:latin typeface="Kinetika Medium" panose="00000600000000000000" pitchFamily="2" charset="-52"/>
                <a:ea typeface="+mn-ea"/>
                <a:cs typeface="+mn-cs"/>
              </a:rPr>
              <a:t>Персональный менеджер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0C87C09-EC08-0D7C-81BE-21FD8AB8883B}"/>
              </a:ext>
            </a:extLst>
          </p:cNvPr>
          <p:cNvGrpSpPr/>
          <p:nvPr/>
        </p:nvGrpSpPr>
        <p:grpSpPr>
          <a:xfrm>
            <a:off x="0" y="770263"/>
            <a:ext cx="10047731" cy="6087733"/>
            <a:chOff x="0" y="770263"/>
            <a:chExt cx="10047731" cy="6087733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6F321DDD-A790-6D55-0EAE-77A09CA151D9}"/>
                </a:ext>
              </a:extLst>
            </p:cNvPr>
            <p:cNvGrpSpPr/>
            <p:nvPr/>
          </p:nvGrpSpPr>
          <p:grpSpPr>
            <a:xfrm>
              <a:off x="0" y="822803"/>
              <a:ext cx="10047731" cy="6035193"/>
              <a:chOff x="0" y="822803"/>
              <a:chExt cx="10047731" cy="6035193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D01D122A-7E10-C9B9-7385-1077685F01C1}"/>
                  </a:ext>
                </a:extLst>
              </p:cNvPr>
              <p:cNvGrpSpPr/>
              <p:nvPr/>
            </p:nvGrpSpPr>
            <p:grpSpPr>
              <a:xfrm>
                <a:off x="0" y="822803"/>
                <a:ext cx="10047731" cy="6035193"/>
                <a:chOff x="0" y="822803"/>
                <a:chExt cx="10047731" cy="6035193"/>
              </a:xfrm>
            </p:grpSpPr>
            <p:sp>
              <p:nvSpPr>
                <p:cNvPr id="8" name="Прямоугольник 7">
                  <a:extLst>
                    <a:ext uri="{FF2B5EF4-FFF2-40B4-BE49-F238E27FC236}">
                      <a16:creationId xmlns:a16="http://schemas.microsoft.com/office/drawing/2014/main" id="{C21E4DA6-4000-E1A4-BE16-20CDDE8118F8}"/>
                    </a:ext>
                  </a:extLst>
                </p:cNvPr>
                <p:cNvSpPr/>
                <p:nvPr/>
              </p:nvSpPr>
              <p:spPr>
                <a:xfrm>
                  <a:off x="12192" y="822803"/>
                  <a:ext cx="10035539" cy="60351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9">
                  <a:extLst>
                    <a:ext uri="{FF2B5EF4-FFF2-40B4-BE49-F238E27FC236}">
                      <a16:creationId xmlns:a16="http://schemas.microsoft.com/office/drawing/2014/main" id="{8F56AE76-43F7-D40B-06D5-281135D766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822804"/>
                  <a:ext cx="10008000" cy="851893"/>
                </a:xfrm>
                <a:prstGeom prst="rect">
                  <a:avLst/>
                </a:prstGeom>
              </p:spPr>
            </p:pic>
            <p:pic>
              <p:nvPicPr>
                <p:cNvPr id="13" name="Рисунок 12">
                  <a:extLst>
                    <a:ext uri="{FF2B5EF4-FFF2-40B4-BE49-F238E27FC236}">
                      <a16:creationId xmlns:a16="http://schemas.microsoft.com/office/drawing/2014/main" id="{F9A3207B-A701-67AC-9D68-B44E40BAD1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16803" b="557"/>
                <a:stretch/>
              </p:blipFill>
              <p:spPr>
                <a:xfrm>
                  <a:off x="2230501" y="1901489"/>
                  <a:ext cx="7817230" cy="451483"/>
                </a:xfrm>
                <a:prstGeom prst="rect">
                  <a:avLst/>
                </a:prstGeom>
              </p:spPr>
            </p:pic>
            <p:pic>
              <p:nvPicPr>
                <p:cNvPr id="15" name="Рисунок 14">
                  <a:extLst>
                    <a:ext uri="{FF2B5EF4-FFF2-40B4-BE49-F238E27FC236}">
                      <a16:creationId xmlns:a16="http://schemas.microsoft.com/office/drawing/2014/main" id="{E003D433-26DF-30E8-EA5D-4E73E2904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291" y="1860579"/>
                  <a:ext cx="2052000" cy="481511"/>
                </a:xfrm>
                <a:prstGeom prst="rect">
                  <a:avLst/>
                </a:prstGeom>
              </p:spPr>
            </p:pic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id="{91C795B4-0AEB-C857-84CB-E5317D5EF7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951" y="2346410"/>
                  <a:ext cx="1728000" cy="4486515"/>
                </a:xfrm>
                <a:prstGeom prst="rect">
                  <a:avLst/>
                </a:prstGeom>
              </p:spPr>
            </p:pic>
            <p:pic>
              <p:nvPicPr>
                <p:cNvPr id="19" name="Рисунок 18">
                  <a:extLst>
                    <a:ext uri="{FF2B5EF4-FFF2-40B4-BE49-F238E27FC236}">
                      <a16:creationId xmlns:a16="http://schemas.microsoft.com/office/drawing/2014/main" id="{5CC3DC76-F0C4-9461-58C8-BCBDDCBC2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84023" y="2394112"/>
                  <a:ext cx="1080000" cy="292500"/>
                </a:xfrm>
                <a:prstGeom prst="rect">
                  <a:avLst/>
                </a:prstGeom>
              </p:spPr>
            </p:pic>
            <p:pic>
              <p:nvPicPr>
                <p:cNvPr id="21" name="Рисунок 20">
                  <a:extLst>
                    <a:ext uri="{FF2B5EF4-FFF2-40B4-BE49-F238E27FC236}">
                      <a16:creationId xmlns:a16="http://schemas.microsoft.com/office/drawing/2014/main" id="{7E5FED87-51A8-72F6-1DD4-583B9EDB10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41952" y="2701852"/>
                  <a:ext cx="6804000" cy="2394566"/>
                </a:xfrm>
                <a:prstGeom prst="rect">
                  <a:avLst/>
                </a:prstGeom>
              </p:spPr>
            </p:pic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1B9145B8-4C17-1889-9B6B-235E120D8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49056" y="5096750"/>
                  <a:ext cx="6912000" cy="1720106"/>
                </a:xfrm>
                <a:prstGeom prst="rect">
                  <a:avLst/>
                </a:prstGeom>
              </p:spPr>
            </p:pic>
          </p:grp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34E9A2F-B3DA-C1BB-5BB0-E7F0A5E88264}"/>
                  </a:ext>
                </a:extLst>
              </p:cNvPr>
              <p:cNvSpPr/>
              <p:nvPr/>
            </p:nvSpPr>
            <p:spPr>
              <a:xfrm>
                <a:off x="4736350" y="3479750"/>
                <a:ext cx="2371586" cy="604569"/>
              </a:xfrm>
              <a:prstGeom prst="rect">
                <a:avLst/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F3DCBA4-5E67-0907-953F-458D416D1FCE}"/>
                  </a:ext>
                </a:extLst>
              </p:cNvPr>
              <p:cNvSpPr/>
              <p:nvPr/>
            </p:nvSpPr>
            <p:spPr>
              <a:xfrm>
                <a:off x="4730254" y="4205174"/>
                <a:ext cx="2371586" cy="744778"/>
              </a:xfrm>
              <a:prstGeom prst="rect">
                <a:avLst/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740AE34-F0A3-B9AC-F8D3-E0926B0A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81572" y="916245"/>
              <a:ext cx="1657350" cy="26670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1529B0A-A169-C800-F58C-8F3323132905}"/>
                </a:ext>
              </a:extLst>
            </p:cNvPr>
            <p:cNvSpPr/>
            <p:nvPr/>
          </p:nvSpPr>
          <p:spPr>
            <a:xfrm>
              <a:off x="7541840" y="881810"/>
              <a:ext cx="1404039" cy="324000"/>
            </a:xfrm>
            <a:prstGeom prst="rect">
              <a:avLst/>
            </a:prstGeom>
            <a:noFill/>
            <a:ln w="38100">
              <a:solidFill>
                <a:srgbClr val="FF14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60B8FC7-4092-0A89-D534-81C2F2715204}"/>
                </a:ext>
              </a:extLst>
            </p:cNvPr>
            <p:cNvSpPr/>
            <p:nvPr/>
          </p:nvSpPr>
          <p:spPr>
            <a:xfrm>
              <a:off x="3813717" y="5406052"/>
              <a:ext cx="5132162" cy="659624"/>
            </a:xfrm>
            <a:prstGeom prst="rect">
              <a:avLst/>
            </a:prstGeom>
            <a:noFill/>
            <a:ln w="38100">
              <a:solidFill>
                <a:srgbClr val="FF14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48443E2-8652-0280-4E55-479DEBF81B98}"/>
                </a:ext>
              </a:extLst>
            </p:cNvPr>
            <p:cNvSpPr/>
            <p:nvPr/>
          </p:nvSpPr>
          <p:spPr>
            <a:xfrm>
              <a:off x="59456" y="770263"/>
              <a:ext cx="9948544" cy="603519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178796-B7E1-3A8E-C02A-55460960C02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039F77-37A0-A65D-D537-307203C8AB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0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7D1ECF-A1B2-35A1-4F60-986560736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" t="892" r="880" b="89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768E4C-7E6A-DC34-EB95-773945BF4642}"/>
              </a:ext>
            </a:extLst>
          </p:cNvPr>
          <p:cNvSpPr/>
          <p:nvPr/>
        </p:nvSpPr>
        <p:spPr>
          <a:xfrm>
            <a:off x="10160" y="-12388"/>
            <a:ext cx="12192000" cy="6858001"/>
          </a:xfrm>
          <a:prstGeom prst="rect">
            <a:avLst/>
          </a:prstGeom>
          <a:solidFill>
            <a:srgbClr val="003FA3">
              <a:alpha val="700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inetika" panose="00000500000000000000" pitchFamily="2" charset="-52"/>
              <a:ea typeface="+mn-ea"/>
              <a:cs typeface="+mn-cs"/>
            </a:endParaRPr>
          </a:p>
        </p:txBody>
      </p:sp>
      <p:sp>
        <p:nvSpPr>
          <p:cNvPr id="4" name="Google Shape;118;p3">
            <a:extLst>
              <a:ext uri="{FF2B5EF4-FFF2-40B4-BE49-F238E27FC236}">
                <a16:creationId xmlns:a16="http://schemas.microsoft.com/office/drawing/2014/main" id="{4636272C-AB3C-95EA-2693-63039126748A}"/>
              </a:ext>
            </a:extLst>
          </p:cNvPr>
          <p:cNvSpPr txBox="1"/>
          <p:nvPr/>
        </p:nvSpPr>
        <p:spPr>
          <a:xfrm>
            <a:off x="528207" y="772437"/>
            <a:ext cx="1071361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6CBFA"/>
                </a:solidFill>
                <a:effectLst/>
                <a:uLnTx/>
                <a:uFillTx/>
                <a:latin typeface="Kinetika Medium" panose="00000600000000000000" pitchFamily="2" charset="-52"/>
                <a:ea typeface="Montserrat"/>
                <a:cs typeface="Montserrat"/>
                <a:sym typeface="Montserrat"/>
              </a:rPr>
              <a:t>Вопросы к рассмотрению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76CBFA"/>
              </a:solidFill>
              <a:effectLst/>
              <a:uLnTx/>
              <a:uFillTx/>
              <a:latin typeface="Kinetika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C8BB9-303F-80A7-2A7A-590990B6E5C3}"/>
              </a:ext>
            </a:extLst>
          </p:cNvPr>
          <p:cNvSpPr txBox="1"/>
          <p:nvPr/>
        </p:nvSpPr>
        <p:spPr>
          <a:xfrm>
            <a:off x="534521" y="1664788"/>
            <a:ext cx="111504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rPr>
              <a:t> набор обучающих материалов, размещенных на сайте ЭБС Znanium;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rPr>
              <a:t> виды дополнительных материалов для рассылки в библиотеки учебных заведений СПО;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rPr>
              <a:t> календарные, индивидуальные и выездные мероприятия для библиотек;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3000" dirty="0">
                <a:solidFill>
                  <a:prstClr val="white"/>
                </a:solidFill>
                <a:latin typeface="Kinetika" panose="00000500000000000000" pitchFamily="2" charset="-52"/>
              </a:rPr>
              <a:t> способы организации оперативной поддержки пользователей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inetika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26F53B-A51C-4902-BDF6-8AC9B14675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688" y="262127"/>
            <a:ext cx="1425957" cy="4139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3B0B0A-EEC5-F76E-9DD8-3B9C5D76C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32" y="325435"/>
            <a:ext cx="145905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2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Кольцо 15">
            <a:extLst>
              <a:ext uri="{FF2B5EF4-FFF2-40B4-BE49-F238E27FC236}">
                <a16:creationId xmlns:a16="http://schemas.microsoft.com/office/drawing/2014/main" id="{99D29510-EA07-7A42-9F4F-7D5BFC9548AC}"/>
              </a:ext>
            </a:extLst>
          </p:cNvPr>
          <p:cNvSpPr/>
          <p:nvPr/>
        </p:nvSpPr>
        <p:spPr>
          <a:xfrm rot="18065852">
            <a:off x="1735462" y="-1097766"/>
            <a:ext cx="12763128" cy="12763128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Kinetika" panose="000005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911BD52-6E39-E844-9B92-D33E8D6FB57D}"/>
              </a:ext>
            </a:extLst>
          </p:cNvPr>
          <p:cNvSpPr/>
          <p:nvPr/>
        </p:nvSpPr>
        <p:spPr>
          <a:xfrm>
            <a:off x="7407279" y="1864885"/>
            <a:ext cx="3621145" cy="3621145"/>
          </a:xfrm>
          <a:prstGeom prst="ellipse">
            <a:avLst/>
          </a:prstGeom>
          <a:solidFill>
            <a:srgbClr val="38A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Kinetika" panose="00000500000000000000" pitchFamily="2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3AEF7-5C0E-C0F3-0ADD-4EFBC2A7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367" y="2427660"/>
            <a:ext cx="7455120" cy="11642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003FA3"/>
                </a:solidFill>
                <a:latin typeface="Kinetika Medium" panose="00000600000000000000" pitchFamily="50" charset="-52"/>
              </a:rPr>
              <a:t>Спасибо </a:t>
            </a:r>
            <a:br>
              <a:rPr lang="ru-RU" b="1" dirty="0">
                <a:solidFill>
                  <a:srgbClr val="003FA3"/>
                </a:solidFill>
                <a:latin typeface="Kinetika Medium" panose="00000600000000000000" pitchFamily="50" charset="-52"/>
              </a:rPr>
            </a:br>
            <a:r>
              <a:rPr lang="ru-RU" b="1" dirty="0">
                <a:solidFill>
                  <a:srgbClr val="003FA3"/>
                </a:solidFill>
                <a:latin typeface="Kinetika Medium" panose="00000600000000000000" pitchFamily="50" charset="-52"/>
              </a:rPr>
              <a:t>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C947C-2B00-9D4C-AF42-4C2034757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00" y="2636906"/>
            <a:ext cx="2077103" cy="2077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06E03-7216-CBBB-581E-6268D8AB22B8}"/>
              </a:ext>
            </a:extLst>
          </p:cNvPr>
          <p:cNvSpPr txBox="1"/>
          <p:nvPr/>
        </p:nvSpPr>
        <p:spPr>
          <a:xfrm>
            <a:off x="511367" y="4878643"/>
            <a:ext cx="7223551" cy="9694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err="1">
                <a:solidFill>
                  <a:srgbClr val="003FA3"/>
                </a:solidFill>
                <a:latin typeface="Kinetika" panose="00000500000000000000" pitchFamily="2" charset="-52"/>
              </a:rPr>
              <a:t>Соломицкая</a:t>
            </a:r>
            <a:r>
              <a:rPr lang="ru-RU" sz="2000" b="1" dirty="0">
                <a:solidFill>
                  <a:srgbClr val="003FA3"/>
                </a:solidFill>
                <a:latin typeface="Kinetika" panose="00000500000000000000" pitchFamily="2" charset="-52"/>
              </a:rPr>
              <a:t> Кристина Олеговна</a:t>
            </a:r>
            <a:endParaRPr lang="ru-RU" sz="2400" b="1" dirty="0">
              <a:solidFill>
                <a:srgbClr val="003FA3"/>
              </a:solidFill>
              <a:latin typeface="Kinetika" panose="00000500000000000000" pitchFamily="2" charset="-52"/>
            </a:endParaRPr>
          </a:p>
          <a:p>
            <a:r>
              <a:rPr lang="ru-RU" sz="1600" dirty="0">
                <a:solidFill>
                  <a:srgbClr val="003FA3"/>
                </a:solidFill>
                <a:latin typeface="Kinetika" panose="00000500000000000000" pitchFamily="2" charset="-52"/>
              </a:rPr>
              <a:t>Р</a:t>
            </a:r>
            <a:r>
              <a:rPr lang="ru-RU" sz="1600" b="0" i="0" dirty="0">
                <a:solidFill>
                  <a:srgbClr val="003FA3"/>
                </a:solidFill>
                <a:effectLst/>
                <a:latin typeface="Kinetika" panose="00000500000000000000" pitchFamily="2" charset="-52"/>
              </a:rPr>
              <a:t>уководитель отдела по работе с учреждениями </a:t>
            </a:r>
          </a:p>
          <a:p>
            <a:r>
              <a:rPr lang="ru-RU" sz="1600" b="0" i="0" dirty="0">
                <a:solidFill>
                  <a:srgbClr val="003FA3"/>
                </a:solidFill>
                <a:effectLst/>
                <a:latin typeface="Kinetika" panose="00000500000000000000" pitchFamily="2" charset="-52"/>
              </a:rPr>
              <a:t>Среднего Профессионального Образования</a:t>
            </a:r>
            <a:r>
              <a:rPr lang="en-US" sz="1600" b="0" i="0" dirty="0">
                <a:solidFill>
                  <a:srgbClr val="003FA3"/>
                </a:solidFill>
                <a:effectLst/>
                <a:latin typeface="Kinetika" panose="00000500000000000000" pitchFamily="2" charset="-52"/>
              </a:rPr>
              <a:t> </a:t>
            </a:r>
            <a:r>
              <a:rPr lang="ru-RU" sz="1600" dirty="0">
                <a:solidFill>
                  <a:srgbClr val="003FA3"/>
                </a:solidFill>
                <a:latin typeface="Kinetika" panose="00000500000000000000" pitchFamily="2" charset="-52"/>
              </a:rPr>
              <a:t>ООО «НИЦ ИНФРА-М»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9834E8-64B2-381E-75A3-FBAAD9430640}"/>
              </a:ext>
            </a:extLst>
          </p:cNvPr>
          <p:cNvSpPr txBox="1"/>
          <p:nvPr/>
        </p:nvSpPr>
        <p:spPr>
          <a:xfrm>
            <a:off x="511366" y="6013443"/>
            <a:ext cx="1014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FA3"/>
                </a:solidFill>
                <a:latin typeface="Kinetika" panose="00000500000000000000" pitchFamily="2" charset="-52"/>
                <a:cs typeface="Arial" panose="020B0604020202020204" pitchFamily="34" charset="0"/>
              </a:rPr>
              <a:t>тел.: +7 (495) 859-48-60  моб.: +7 (936) 269-15-65 </a:t>
            </a:r>
            <a:r>
              <a:rPr lang="en-US" b="1" dirty="0">
                <a:solidFill>
                  <a:srgbClr val="003FA3"/>
                </a:solidFill>
                <a:latin typeface="Kinetika" panose="00000500000000000000" pitchFamily="2" charset="-52"/>
                <a:cs typeface="Arial" panose="020B0604020202020204" pitchFamily="34" charset="0"/>
              </a:rPr>
              <a:t>|</a:t>
            </a:r>
            <a:r>
              <a:rPr lang="ru-RU" b="1" dirty="0">
                <a:solidFill>
                  <a:srgbClr val="003FA3"/>
                </a:solidFill>
                <a:latin typeface="Kinetika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3FA3"/>
                </a:solidFill>
                <a:latin typeface="Kinetika" panose="00000500000000000000" pitchFamily="2" charset="-52"/>
                <a:cs typeface="Arial" panose="020B0604020202020204" pitchFamily="34" charset="0"/>
              </a:rPr>
              <a:t>Email</a:t>
            </a:r>
            <a:r>
              <a:rPr lang="ru-RU" b="1" dirty="0">
                <a:solidFill>
                  <a:srgbClr val="003FA3"/>
                </a:solidFill>
                <a:latin typeface="Kinetika" panose="00000500000000000000" pitchFamily="2" charset="-52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rgbClr val="003FA3"/>
                </a:solidFill>
                <a:latin typeface="Kinetika" panose="00000500000000000000" pitchFamily="2" charset="-52"/>
                <a:cs typeface="Arial" panose="020B0604020202020204" pitchFamily="34" charset="0"/>
              </a:rPr>
              <a:t>solomitskaya_ko@infra-m.ru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A97EE4-8745-9974-D70A-404C0CC809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F8B0A0-2603-AF86-9677-1E51F891B0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Кольцо 1"/>
          <p:cNvSpPr/>
          <p:nvPr/>
        </p:nvSpPr>
        <p:spPr bwMode="auto">
          <a:xfrm rot="14152498">
            <a:off x="7704571" y="-4348495"/>
            <a:ext cx="9649487" cy="9649487"/>
          </a:xfrm>
          <a:prstGeom prst="donut">
            <a:avLst>
              <a:gd name="adj" fmla="val 25000"/>
            </a:avLst>
          </a:prstGeom>
          <a:gradFill>
            <a:gsLst>
              <a:gs pos="0">
                <a:srgbClr val="39A58E"/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k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31893" y="1597466"/>
            <a:ext cx="635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Книги и журналы для образования и науки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Заголовок 2"/>
          <p:cNvSpPr txBox="1"/>
          <p:nvPr/>
        </p:nvSpPr>
        <p:spPr bwMode="auto">
          <a:xfrm>
            <a:off x="540026" y="781102"/>
            <a:ext cx="8614134" cy="6386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3FA3"/>
                </a:solidFill>
                <a:effectLst/>
                <a:uLnTx/>
                <a:uFillTx/>
                <a:latin typeface="Kinetika Medium" panose="00000600000000000000" pitchFamily="2" charset="-52"/>
                <a:ea typeface="Tahoma"/>
                <a:cs typeface="Tahoma"/>
              </a:rPr>
              <a:t>Издательский холдинг ИНФРА-М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 Medium" panose="00000600000000000000" pitchFamily="2" charset="-52"/>
              <a:cs typeface="Arial"/>
            </a:endParaRPr>
          </a:p>
        </p:txBody>
      </p:sp>
      <p:pic>
        <p:nvPicPr>
          <p:cNvPr id="23" name="object 21"/>
          <p:cNvPicPr>
            <a:picLocks noChangeAspect="1"/>
          </p:cNvPicPr>
          <p:nvPr/>
        </p:nvPicPr>
        <p:blipFill>
          <a:blip r:embed="rId3"/>
          <a:srcRect l="13497" t="16464" r="15367" b="17617"/>
          <a:stretch/>
        </p:blipFill>
        <p:spPr bwMode="auto">
          <a:xfrm>
            <a:off x="3716148" y="5024866"/>
            <a:ext cx="1295784" cy="118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90678" y="5087414"/>
            <a:ext cx="1008000" cy="1008000"/>
          </a:xfrm>
          <a:prstGeom prst="rect">
            <a:avLst/>
          </a:prstGeom>
          <a:noFill/>
        </p:spPr>
      </p:pic>
      <p:pic>
        <p:nvPicPr>
          <p:cNvPr id="29" name="Picture 4" descr="Бренд-бук - АРБИКОН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884601" y="5079549"/>
            <a:ext cx="951273" cy="1008000"/>
          </a:xfrm>
          <a:prstGeom prst="rect">
            <a:avLst/>
          </a:prstGeom>
          <a:noFill/>
        </p:spPr>
      </p:pic>
      <p:pic>
        <p:nvPicPr>
          <p:cNvPr id="30" name="Picture 6" descr="Сайт АППОЭР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278350" y="5088498"/>
            <a:ext cx="891593" cy="1044000"/>
          </a:xfrm>
          <a:prstGeom prst="rect">
            <a:avLst/>
          </a:prstGeom>
          <a:noFill/>
        </p:spPr>
      </p:pic>
      <p:pic>
        <p:nvPicPr>
          <p:cNvPr id="34" name="Picture 12" descr="Институт развития профессионального образования | Moscow"/>
          <p:cNvPicPr>
            <a:picLocks noChangeAspect="1" noChangeArrowheads="1"/>
          </p:cNvPicPr>
          <p:nvPr/>
        </p:nvPicPr>
        <p:blipFill>
          <a:blip r:embed="rId7"/>
          <a:srcRect l="11128" t="13497" r="7498" b="12649"/>
          <a:stretch/>
        </p:blipFill>
        <p:spPr bwMode="auto">
          <a:xfrm>
            <a:off x="599514" y="5033361"/>
            <a:ext cx="1184655" cy="1080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rcRect l="11713" t="4847" r="18914" b="5119"/>
          <a:stretch/>
        </p:blipFill>
        <p:spPr bwMode="auto">
          <a:xfrm>
            <a:off x="2113867" y="5019346"/>
            <a:ext cx="1160646" cy="1080000"/>
          </a:xfrm>
          <a:prstGeom prst="rect">
            <a:avLst/>
          </a:prstGeom>
        </p:spPr>
      </p:pic>
      <p:grpSp>
        <p:nvGrpSpPr>
          <p:cNvPr id="36" name="Группа 35"/>
          <p:cNvGrpSpPr>
            <a:grpSpLocks noChangeAspect="1"/>
          </p:cNvGrpSpPr>
          <p:nvPr/>
        </p:nvGrpSpPr>
        <p:grpSpPr bwMode="auto">
          <a:xfrm>
            <a:off x="9598352" y="5331369"/>
            <a:ext cx="2182861" cy="684000"/>
            <a:chOff x="9602813" y="5737556"/>
            <a:chExt cx="2233632" cy="699909"/>
          </a:xfrm>
        </p:grpSpPr>
        <p:pic>
          <p:nvPicPr>
            <p:cNvPr id="31" name="Picture 8" descr="Сотрудничество с компанией Антиплагиат"/>
            <p:cNvPicPr>
              <a:picLocks noChangeAspect="1" noChangeArrowheads="1"/>
            </p:cNvPicPr>
            <p:nvPr/>
          </p:nvPicPr>
          <p:blipFill>
            <a:blip r:embed="rId9"/>
            <a:srcRect l="6000" t="35374" r="36559" b="37920"/>
            <a:stretch/>
          </p:blipFill>
          <p:spPr bwMode="auto">
            <a:xfrm>
              <a:off x="9602813" y="5775394"/>
              <a:ext cx="1342611" cy="624234"/>
            </a:xfrm>
            <a:prstGeom prst="rect">
              <a:avLst/>
            </a:prstGeom>
            <a:noFill/>
          </p:spPr>
        </p:pic>
        <p:pic>
          <p:nvPicPr>
            <p:cNvPr id="9" name="Picture 8" descr="Сотрудничество с компанией Антиплагиат"/>
            <p:cNvPicPr>
              <a:picLocks noChangeAspect="1" noChangeArrowheads="1"/>
            </p:cNvPicPr>
            <p:nvPr/>
          </p:nvPicPr>
          <p:blipFill>
            <a:blip r:embed="rId9"/>
            <a:srcRect l="65162" t="35374" b="34682"/>
            <a:stretch/>
          </p:blipFill>
          <p:spPr bwMode="auto">
            <a:xfrm>
              <a:off x="11022160" y="5737556"/>
              <a:ext cx="814285" cy="699909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 bwMode="auto">
          <a:xfrm>
            <a:off x="556945" y="1597466"/>
            <a:ext cx="11780610" cy="2901654"/>
            <a:chOff x="652102" y="3281753"/>
            <a:chExt cx="11780610" cy="2901654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652102" y="3492569"/>
              <a:ext cx="5438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39A58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&gt;</a:t>
              </a:r>
              <a:r>
                <a:rPr kumimoji="0" lang="ru-RU" sz="3200" b="1" i="0" u="none" strike="noStrike" kern="0" cap="none" spc="0" normalizeH="0" baseline="0" noProof="0">
                  <a:ln>
                    <a:noFill/>
                  </a:ln>
                  <a:solidFill>
                    <a:srgbClr val="39A58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30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39A58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 </a:t>
              </a:r>
              <a:r>
                <a:rPr kumimoji="0" lang="ru-RU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лет в издательском бизнесе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20" name="Группа 19"/>
            <p:cNvGrpSpPr/>
            <p:nvPr/>
          </p:nvGrpSpPr>
          <p:grpSpPr bwMode="auto">
            <a:xfrm>
              <a:off x="8026116" y="3281753"/>
              <a:ext cx="4406596" cy="2800867"/>
              <a:chOff x="4197799" y="6749888"/>
              <a:chExt cx="4406596" cy="2800867"/>
            </a:xfrm>
          </p:grpSpPr>
          <p:sp>
            <p:nvSpPr>
              <p:cNvPr id="10" name="TextBox 9"/>
              <p:cNvSpPr txBox="1"/>
              <p:nvPr/>
            </p:nvSpPr>
            <p:spPr bwMode="auto">
              <a:xfrm>
                <a:off x="4197799" y="6991702"/>
                <a:ext cx="432870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39A58E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rPr>
                  <a:t>14 </a:t>
                </a:r>
                <a:r>
                  <a:rPr kumimoji="0" lang="ru-RU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rPr>
                  <a:t>лет коммерческой эксплуатации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 bwMode="auto">
              <a:xfrm>
                <a:off x="4275691" y="6749888"/>
                <a:ext cx="43287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rPr>
                  <a:t>Разработчик ЭИОС </a:t>
                </a: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rPr>
                  <a:t>ZNANIUM</a:t>
                </a:r>
                <a:endParaRPr kumimoji="0" 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grpSp>
            <p:nvGrpSpPr>
              <p:cNvPr id="42" name="Группа 41"/>
              <p:cNvGrpSpPr/>
              <p:nvPr/>
            </p:nvGrpSpPr>
            <p:grpSpPr bwMode="auto">
              <a:xfrm>
                <a:off x="4411916" y="7650802"/>
                <a:ext cx="3388547" cy="1899953"/>
                <a:chOff x="3045279" y="3369567"/>
                <a:chExt cx="3254178" cy="1899953"/>
              </a:xfrm>
            </p:grpSpPr>
            <p:sp>
              <p:nvSpPr>
                <p:cNvPr id="40" name="Прямоугольник 39"/>
                <p:cNvSpPr/>
                <p:nvPr/>
              </p:nvSpPr>
              <p:spPr bwMode="auto">
                <a:xfrm>
                  <a:off x="3045279" y="3369567"/>
                  <a:ext cx="3254178" cy="1899953"/>
                </a:xfrm>
                <a:prstGeom prst="rect">
                  <a:avLst/>
                </a:prstGeom>
                <a:solidFill>
                  <a:srgbClr val="003F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Tahoma"/>
                    <a:cs typeface="Tahoma"/>
                  </a:endParaRPr>
                </a:p>
              </p:txBody>
            </p:sp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10"/>
                <a:stretch/>
              </p:blipFill>
              <p:spPr bwMode="auto">
                <a:xfrm>
                  <a:off x="3767909" y="4019389"/>
                  <a:ext cx="1984319" cy="576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Группа 7"/>
            <p:cNvGrpSpPr/>
            <p:nvPr/>
          </p:nvGrpSpPr>
          <p:grpSpPr bwMode="auto">
            <a:xfrm>
              <a:off x="738923" y="4182667"/>
              <a:ext cx="3300297" cy="1899953"/>
              <a:chOff x="725230" y="2471118"/>
              <a:chExt cx="3300297" cy="1899953"/>
            </a:xfrm>
          </p:grpSpPr>
          <p:sp>
            <p:nvSpPr>
              <p:cNvPr id="11" name="Прямоугольник 10"/>
              <p:cNvSpPr>
                <a:spLocks noChangeAspect="1"/>
              </p:cNvSpPr>
              <p:nvPr/>
            </p:nvSpPr>
            <p:spPr bwMode="auto">
              <a:xfrm>
                <a:off x="725230" y="2471118"/>
                <a:ext cx="3300297" cy="1899953"/>
              </a:xfrm>
              <a:prstGeom prst="rect">
                <a:avLst/>
              </a:prstGeom>
              <a:solidFill>
                <a:srgbClr val="003F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endParaRPr>
              </a:p>
            </p:txBody>
          </p: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11">
                <a:biLevel thresh="25000"/>
              </a:blip>
              <a:stretch/>
            </p:blipFill>
            <p:spPr bwMode="auto">
              <a:xfrm>
                <a:off x="3178051" y="3504283"/>
                <a:ext cx="556751" cy="648000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002F53">
                      <a:alpha val="62745"/>
                    </a:srgbClr>
                  </a:clrFrom>
                  <a:clrTo>
                    <a:srgbClr val="002F53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929079" y="3506070"/>
                <a:ext cx="672432" cy="648000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biLevel thresh="50000"/>
              </a:blip>
              <a:stretch/>
            </p:blipFill>
            <p:spPr bwMode="auto">
              <a:xfrm>
                <a:off x="2356852" y="3502952"/>
                <a:ext cx="751969" cy="64800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biLevel thresh="50000"/>
              </a:blip>
              <a:stretch/>
            </p:blipFill>
            <p:spPr bwMode="auto">
              <a:xfrm>
                <a:off x="3207908" y="2660292"/>
                <a:ext cx="450398" cy="64800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1735867" y="3482120"/>
                <a:ext cx="498904" cy="648000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004B84"/>
                  </a:clrFrom>
                  <a:clrTo>
                    <a:srgbClr val="004B84">
                      <a:alpha val="0"/>
                    </a:srgbClr>
                  </a:clrTo>
                </a:clrChange>
                <a:lum bright="70000" contrast="-70000"/>
              </a:blip>
              <a:stretch/>
            </p:blipFill>
            <p:spPr bwMode="auto">
              <a:xfrm>
                <a:off x="1749096" y="2650673"/>
                <a:ext cx="471186" cy="648000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17">
                <a:biLevel thresh="25000"/>
              </a:blip>
              <a:stretch/>
            </p:blipFill>
            <p:spPr bwMode="auto">
              <a:xfrm>
                <a:off x="939624" y="2653561"/>
                <a:ext cx="677522" cy="64800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/>
            </p:blipFill>
            <p:spPr bwMode="auto">
              <a:xfrm>
                <a:off x="2390345" y="2668675"/>
                <a:ext cx="657971" cy="648000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 bwMode="auto">
            <a:xfrm>
              <a:off x="4206547" y="4098221"/>
              <a:ext cx="4214879" cy="2085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Научно-издательский центр ИНФРА-М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Издательский дом «Альфа-М»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Издательский дом «Вузовский учебник»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Издательство «  ФОРУМ»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Издательский дом «ФОРУМ»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Издательский центр «РИОР»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Издательство МАГИСТР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</a:rPr>
                <a:t>Юридическое издательство «НОРМА» 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4E52289-0F52-6A4F-2A9D-81070433EFA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8A109-B083-F585-BDBE-E80F24D83CD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75D9C54-7985-BF91-6B2A-D3DAAC4B3EC3}"/>
              </a:ext>
            </a:extLst>
          </p:cNvPr>
          <p:cNvSpPr/>
          <p:nvPr/>
        </p:nvSpPr>
        <p:spPr>
          <a:xfrm>
            <a:off x="371364" y="2418143"/>
            <a:ext cx="5724000" cy="4346642"/>
          </a:xfrm>
          <a:prstGeom prst="roundRect">
            <a:avLst>
              <a:gd name="adj" fmla="val 423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BFBF9A-E5F5-D62B-7B09-654D2AF57D5D}"/>
              </a:ext>
            </a:extLst>
          </p:cNvPr>
          <p:cNvSpPr/>
          <p:nvPr/>
        </p:nvSpPr>
        <p:spPr>
          <a:xfrm>
            <a:off x="6240652" y="2420888"/>
            <a:ext cx="5724000" cy="4346642"/>
          </a:xfrm>
          <a:prstGeom prst="roundRect">
            <a:avLst>
              <a:gd name="adj" fmla="val 423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5173D31-5102-9BF3-59CF-70DA0DE67AA8}"/>
              </a:ext>
            </a:extLst>
          </p:cNvPr>
          <p:cNvSpPr txBox="1">
            <a:spLocks/>
          </p:cNvSpPr>
          <p:nvPr/>
        </p:nvSpPr>
        <p:spPr>
          <a:xfrm>
            <a:off x="520451" y="796916"/>
            <a:ext cx="10456480" cy="65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ЭИОС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4AA8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ZNANIUM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E4AA8"/>
              </a:solidFill>
              <a:effectLst/>
              <a:uLnTx/>
              <a:uFillTx/>
              <a:latin typeface="Kinetika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A353E-47E3-3D5D-BB36-5BC6C9D27240}"/>
              </a:ext>
            </a:extLst>
          </p:cNvPr>
          <p:cNvSpPr txBox="1"/>
          <p:nvPr/>
        </p:nvSpPr>
        <p:spPr>
          <a:xfrm>
            <a:off x="3372183" y="296652"/>
            <a:ext cx="5559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8A58E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СИСТЕМА С ЕДИНЫМ ВХОДОМ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121F06-61B3-FC9F-F9C0-7034FFCD91ED}"/>
              </a:ext>
            </a:extLst>
          </p:cNvPr>
          <p:cNvSpPr txBox="1"/>
          <p:nvPr/>
        </p:nvSpPr>
        <p:spPr>
          <a:xfrm>
            <a:off x="1689794" y="2528900"/>
            <a:ext cx="32400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8A58E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ЭБС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8A58E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Znanium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38A58E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EF8001-BDB9-F13C-1CED-0A3B71C8B4AB}"/>
              </a:ext>
            </a:extLst>
          </p:cNvPr>
          <p:cNvSpPr txBox="1"/>
          <p:nvPr/>
        </p:nvSpPr>
        <p:spPr>
          <a:xfrm>
            <a:off x="5743752" y="2528900"/>
            <a:ext cx="64482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8A58E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Аналитика текстов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69D3BB-9EBC-267B-D352-B41B0DD4E536}"/>
              </a:ext>
            </a:extLst>
          </p:cNvPr>
          <p:cNvSpPr txBox="1"/>
          <p:nvPr/>
        </p:nvSpPr>
        <p:spPr>
          <a:xfrm>
            <a:off x="773401" y="4242787"/>
            <a:ext cx="485318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90 000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документов</a:t>
            </a:r>
          </a:p>
          <a:p>
            <a:pPr marL="10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эксклюзивный контент: </a:t>
            </a:r>
          </a:p>
          <a:p>
            <a:pPr marL="10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33 000  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документов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коллекции: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800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издательских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300</a:t>
            </a:r>
            <a:r>
              <a:rPr kumimoji="0" lang="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специализированных</a:t>
            </a:r>
          </a:p>
          <a:p>
            <a:pPr marL="10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3C0C0B-6418-9700-CBDC-457C1A7D4D0B}"/>
              </a:ext>
            </a:extLst>
          </p:cNvPr>
          <p:cNvSpPr txBox="1"/>
          <p:nvPr/>
        </p:nvSpPr>
        <p:spPr>
          <a:xfrm>
            <a:off x="587388" y="3378636"/>
            <a:ext cx="5338177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Электронные копии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полнотекстовых книг и журналов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1EF87D-DFBA-2F31-0BB0-17B176141B9C}"/>
              </a:ext>
            </a:extLst>
          </p:cNvPr>
          <p:cNvSpPr txBox="1"/>
          <p:nvPr/>
        </p:nvSpPr>
        <p:spPr>
          <a:xfrm>
            <a:off x="6790385" y="3392996"/>
            <a:ext cx="4404937" cy="8566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Aft>
                <a:spcPts val="200"/>
              </a:spcAft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  <a:r>
              <a:rPr kumimoji="0" lang="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ифровой сервис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анализа публикаций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CC44AF-2A05-284E-C94C-E67DDE24D8F1}"/>
              </a:ext>
            </a:extLst>
          </p:cNvPr>
          <p:cNvSpPr txBox="1"/>
          <p:nvPr/>
        </p:nvSpPr>
        <p:spPr>
          <a:xfrm>
            <a:off x="536716" y="1340768"/>
            <a:ext cx="11211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Эксклюзивный контент, удобные сервисы и передовые технологии поддержки процессов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цифровизации библиотеки: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E67144-376B-393C-8FAE-D0428B500F1D}"/>
              </a:ext>
            </a:extLst>
          </p:cNvPr>
          <p:cNvSpPr txBox="1"/>
          <p:nvPr/>
        </p:nvSpPr>
        <p:spPr>
          <a:xfrm>
            <a:off x="6739125" y="5625244"/>
            <a:ext cx="45054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0800" marR="0" lvl="0" algn="ctr">
              <a:spcBef>
                <a:spcPts val="0"/>
              </a:spcBef>
              <a:spcAft>
                <a:spcPts val="0"/>
              </a:spcAft>
              <a:buSzPts val="1000"/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10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Свыше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16,6 млн.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документов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F8E54E-682A-5011-4C90-01D19A60554A}"/>
              </a:ext>
            </a:extLst>
          </p:cNvPr>
          <p:cNvSpPr txBox="1"/>
          <p:nvPr/>
        </p:nvSpPr>
        <p:spPr>
          <a:xfrm>
            <a:off x="6492044" y="4473116"/>
            <a:ext cx="4847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Совместная</a:t>
            </a:r>
            <a:r>
              <a:rPr kumimoji="0" lang="ru-RU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разработка</a:t>
            </a:r>
            <a:r>
              <a:rPr kumimoji="0" lang="ru-RU" sz="1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ИНФРА-М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kumimoji="0" lang="ru-RU" sz="1800" b="1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Института</a:t>
            </a:r>
            <a:r>
              <a:rPr kumimoji="0" lang="ru-RU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системного </a:t>
            </a:r>
            <a:r>
              <a:rPr kumimoji="0" lang="ru-RU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анализа</a:t>
            </a:r>
            <a:r>
              <a:rPr kumimoji="0" lang="ru-RU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РАН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223FEE-A37F-26E6-56E8-4245E74B7B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AC2682-240F-FD9D-DAF7-CDE534DE1F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6848120">
            <a:off x="6505409" y="-61297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B1D7D2-61B7-3E4A-B2C9-D26F85E63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810" y="1763001"/>
            <a:ext cx="3509615" cy="23996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FF66B1-5BCB-2A41-8BA2-A57F3D7DC6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67" y="4026027"/>
            <a:ext cx="3446300" cy="225289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6CF02ED-0863-67C7-071B-9428AC39A9A6}"/>
              </a:ext>
            </a:extLst>
          </p:cNvPr>
          <p:cNvGrpSpPr/>
          <p:nvPr/>
        </p:nvGrpSpPr>
        <p:grpSpPr>
          <a:xfrm>
            <a:off x="428179" y="1800526"/>
            <a:ext cx="3530851" cy="4428948"/>
            <a:chOff x="517079" y="1800526"/>
            <a:chExt cx="3530851" cy="442894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030D6CF-AF53-9948-8593-32FA2280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208" y="1800526"/>
              <a:ext cx="3515112" cy="108097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EBC5DB2-E576-2B4E-A70E-589DE78CB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737" y="5121083"/>
              <a:ext cx="3480193" cy="110839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DE2216E-4302-4D46-950C-69F2B630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105" y="4010257"/>
              <a:ext cx="3480193" cy="110839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C7A632-1852-C94A-AAD8-99C9835F4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79" y="2907670"/>
              <a:ext cx="3513396" cy="108044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47E7099-136B-8BDC-0B93-AF699B30D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2309" y="5189278"/>
              <a:ext cx="985936" cy="972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F79FFA4-83A1-1B45-B6A4-0318B69966E1}"/>
              </a:ext>
            </a:extLst>
          </p:cNvPr>
          <p:cNvSpPr txBox="1"/>
          <p:nvPr/>
        </p:nvSpPr>
        <p:spPr>
          <a:xfrm>
            <a:off x="4092337" y="1800526"/>
            <a:ext cx="38752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  <a:r>
              <a:rPr kumimoji="0" lang="ru-RU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подбора 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литературы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  <a:r>
              <a:rPr kumimoji="0" lang="ru-RU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аффилиации</a:t>
            </a:r>
            <a:r>
              <a:rPr kumimoji="0" lang="ru-RU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авторов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Поисковые</a:t>
            </a:r>
            <a:r>
              <a:rPr kumimoji="0" lang="ru-RU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Пользовательские</a:t>
            </a:r>
            <a:r>
              <a:rPr kumimoji="0" lang="ru-RU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Персонифицированные</a:t>
            </a:r>
            <a:r>
              <a:rPr kumimoji="0" lang="ru-RU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Полные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данные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kumimoji="0" lang="ru-RU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публикациях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r>
              <a:rPr kumimoji="0" lang="ru-RU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ссылок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Копирование</a:t>
            </a:r>
            <a:r>
              <a:rPr kumimoji="0" lang="ru-RU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текста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Чтение</a:t>
            </a:r>
            <a:r>
              <a:rPr kumimoji="0" lang="ru-RU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офлайн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4330" marR="1753235" lvl="0" indent="-34226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 typeface="Arial MT"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lang="en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Open</a:t>
            </a:r>
            <a:r>
              <a:rPr kumimoji="0" lang="en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доступ</a:t>
            </a:r>
          </a:p>
          <a:p>
            <a:pPr marL="12065" marR="1753235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8A58E"/>
              </a:buClr>
              <a:buSzTx/>
              <a:buFontTx/>
              <a:buNone/>
              <a:tabLst>
                <a:tab pos="355600" algn="l"/>
                <a:tab pos="356235" algn="l"/>
              </a:tabLst>
              <a:defRPr/>
            </a:pPr>
            <a:r>
              <a:rPr kumimoji="0" lang="ru-RU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    многое другое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481DF60-60CE-7F4A-8362-DCF5CFE4BBDA}"/>
              </a:ext>
            </a:extLst>
          </p:cNvPr>
          <p:cNvSpPr txBox="1">
            <a:spLocks/>
          </p:cNvSpPr>
          <p:nvPr/>
        </p:nvSpPr>
        <p:spPr>
          <a:xfrm>
            <a:off x="546703" y="544322"/>
            <a:ext cx="11168523" cy="1107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FA3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Цифровые сервисы ЭБС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FA3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Znanium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E9FD6-475C-12C5-480C-9BD8C9AB73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9FA7DD-0F40-805B-131F-2D634CAD58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5">
            <a:extLst>
              <a:ext uri="{FF2B5EF4-FFF2-40B4-BE49-F238E27FC236}">
                <a16:creationId xmlns:a16="http://schemas.microsoft.com/office/drawing/2014/main" id="{964ABC05-5240-571D-907F-8C5B149542CB}"/>
              </a:ext>
            </a:extLst>
          </p:cNvPr>
          <p:cNvSpPr/>
          <p:nvPr/>
        </p:nvSpPr>
        <p:spPr>
          <a:xfrm rot="15176667">
            <a:off x="7367257" y="1294532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8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D1EC78-DCA4-0EAB-A28D-6BEF619F72CE}"/>
              </a:ext>
            </a:extLst>
          </p:cNvPr>
          <p:cNvSpPr/>
          <p:nvPr/>
        </p:nvSpPr>
        <p:spPr>
          <a:xfrm>
            <a:off x="234479" y="1285650"/>
            <a:ext cx="11844450" cy="4849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2360" y="599442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6D419-0BAC-EFBD-9FE0-0300EBDC1917}"/>
              </a:ext>
            </a:extLst>
          </p:cNvPr>
          <p:cNvSpPr txBox="1"/>
          <p:nvPr/>
        </p:nvSpPr>
        <p:spPr>
          <a:xfrm>
            <a:off x="528115" y="772631"/>
            <a:ext cx="10725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FA3"/>
                </a:solidFill>
                <a:effectLst/>
                <a:uLnTx/>
                <a:uFillTx/>
                <a:latin typeface="Kinetika Medium" panose="00000600000000000000" pitchFamily="2" charset="-52"/>
                <a:ea typeface="+mn-ea"/>
                <a:cs typeface="+mn-cs"/>
              </a:rPr>
              <a:t>Партнерская поддержка в ЭБС ZNANIUM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F061D91-8979-B15B-01F2-9F8D7806E031}"/>
              </a:ext>
            </a:extLst>
          </p:cNvPr>
          <p:cNvGrpSpPr/>
          <p:nvPr/>
        </p:nvGrpSpPr>
        <p:grpSpPr>
          <a:xfrm>
            <a:off x="384776" y="1718688"/>
            <a:ext cx="5678065" cy="4212117"/>
            <a:chOff x="384776" y="1431819"/>
            <a:chExt cx="5678065" cy="421211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F6C6164-F358-5031-C848-ABE69FB08ED1}"/>
                </a:ext>
              </a:extLst>
            </p:cNvPr>
            <p:cNvSpPr/>
            <p:nvPr/>
          </p:nvSpPr>
          <p:spPr>
            <a:xfrm>
              <a:off x="528115" y="3026110"/>
              <a:ext cx="5534726" cy="2617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Оперативная помощь в работе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Консультирование по вопросам применения законодательства о комплектовании СПО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Подборка литературы по запросу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Поиск необходимой литературы по базе сторонних издательств и формирование заказа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Сопровождение участия в Госзаказе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Любые вопросы по документообороту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94C6BB-FCA4-28D7-20C4-E9F4C9C282F0}"/>
                </a:ext>
              </a:extLst>
            </p:cNvPr>
            <p:cNvSpPr txBox="1"/>
            <p:nvPr/>
          </p:nvSpPr>
          <p:spPr>
            <a:xfrm>
              <a:off x="529426" y="1431819"/>
              <a:ext cx="545350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Отдел сопровождения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8A58E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персональный менеджер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76340CC-1B58-FE63-33E4-75DCDA8ABC7D}"/>
                </a:ext>
              </a:extLst>
            </p:cNvPr>
            <p:cNvSpPr/>
            <p:nvPr/>
          </p:nvSpPr>
          <p:spPr>
            <a:xfrm>
              <a:off x="384776" y="1431819"/>
              <a:ext cx="5527923" cy="421211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22C350-418C-3E3F-8AAA-02D935F4620F}"/>
              </a:ext>
            </a:extLst>
          </p:cNvPr>
          <p:cNvGrpSpPr/>
          <p:nvPr/>
        </p:nvGrpSpPr>
        <p:grpSpPr>
          <a:xfrm>
            <a:off x="5981053" y="1720056"/>
            <a:ext cx="6380879" cy="4289516"/>
            <a:chOff x="5981053" y="1451115"/>
            <a:chExt cx="6380879" cy="428951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8A25F3-E461-A080-7AF1-AA8819ACDD87}"/>
                </a:ext>
              </a:extLst>
            </p:cNvPr>
            <p:cNvSpPr txBox="1"/>
            <p:nvPr/>
          </p:nvSpPr>
          <p:spPr>
            <a:xfrm>
              <a:off x="6095999" y="2508977"/>
              <a:ext cx="5982929" cy="3231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Обучение функционалу администратора ЭБС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Обучение преподавателей и учащихся эффективным методам работы с ЭБС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Массовая регистрация читателей колледжа онлайн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Консультирование по методам вовлечения пользователей в работу ЭБС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«Горячая линия» сервисной поддержки библиотеки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«Горячая линия» технической поддержки библиотеки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BD0B3E-9013-DB14-3EB6-07006D5BD9FF}"/>
                </a:ext>
              </a:extLst>
            </p:cNvPr>
            <p:cNvSpPr txBox="1"/>
            <p:nvPr/>
          </p:nvSpPr>
          <p:spPr>
            <a:xfrm>
              <a:off x="6003410" y="1455069"/>
              <a:ext cx="63585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Отдел обучения и поддержки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8A58E"/>
                  </a:solidFill>
                  <a:effectLst/>
                  <a:uLnTx/>
                  <a:uFillTx/>
                  <a:latin typeface="Kinetika" panose="00000500000000000000" pitchFamily="2" charset="-52"/>
                  <a:ea typeface="+mn-ea"/>
                  <a:cs typeface="+mn-cs"/>
                </a:rPr>
                <a:t>менеджер по обучению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E953A60-4EDD-4484-9B4F-6BF5B84D3AC5}"/>
                </a:ext>
              </a:extLst>
            </p:cNvPr>
            <p:cNvSpPr/>
            <p:nvPr/>
          </p:nvSpPr>
          <p:spPr>
            <a:xfrm>
              <a:off x="5981053" y="1451115"/>
              <a:ext cx="6118359" cy="421211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BA9C4-8AC9-95CA-A631-7C141E8285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E5BF1-736B-2A3F-4898-2D4BDA5B14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льцо 5">
            <a:extLst>
              <a:ext uri="{FF2B5EF4-FFF2-40B4-BE49-F238E27FC236}">
                <a16:creationId xmlns:a16="http://schemas.microsoft.com/office/drawing/2014/main" id="{12607BF4-D586-FEF3-8A6A-C8E2907D1A61}"/>
              </a:ext>
            </a:extLst>
          </p:cNvPr>
          <p:cNvSpPr/>
          <p:nvPr/>
        </p:nvSpPr>
        <p:spPr>
          <a:xfrm rot="15336333">
            <a:off x="7039045" y="-3729960"/>
            <a:ext cx="9649487" cy="9649487"/>
          </a:xfrm>
          <a:prstGeom prst="donut">
            <a:avLst/>
          </a:prstGeom>
          <a:gradFill flip="none" rotWithShape="1">
            <a:gsLst>
              <a:gs pos="0">
                <a:srgbClr val="39A58E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F48BC-1CC7-28C0-6F5C-20DFEBD5367A}"/>
              </a:ext>
            </a:extLst>
          </p:cNvPr>
          <p:cNvSpPr txBox="1"/>
          <p:nvPr/>
        </p:nvSpPr>
        <p:spPr>
          <a:xfrm>
            <a:off x="683943" y="1852041"/>
            <a:ext cx="3857296" cy="268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ВЕБИНАРЫ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ВИДЕОИНСТРУКЦИИ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РУКОВОДСТВА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inetika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ТЕХПОДДЕРЖКА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019B77-2BBA-C158-1C18-6A6754CE5C50}"/>
              </a:ext>
            </a:extLst>
          </p:cNvPr>
          <p:cNvSpPr/>
          <p:nvPr/>
        </p:nvSpPr>
        <p:spPr>
          <a:xfrm>
            <a:off x="1389613" y="5054879"/>
            <a:ext cx="1047778" cy="1047778"/>
          </a:xfrm>
          <a:prstGeom prst="ellipse">
            <a:avLst/>
          </a:prstGeom>
          <a:solidFill>
            <a:srgbClr val="39A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331A91-C48A-C836-100A-9F706F990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100" y="5040392"/>
            <a:ext cx="1336945" cy="1336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D3229D-A9A5-BF3F-2B87-136F0CF8A720}"/>
              </a:ext>
            </a:extLst>
          </p:cNvPr>
          <p:cNvSpPr txBox="1"/>
          <p:nvPr/>
        </p:nvSpPr>
        <p:spPr>
          <a:xfrm>
            <a:off x="541323" y="778363"/>
            <a:ext cx="10868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FA3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Поддержка пользователя в ЭБС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FA3"/>
                </a:solidFill>
                <a:effectLst/>
                <a:uLnTx/>
                <a:uFillTx/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Znanium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3FA3"/>
              </a:solidFill>
              <a:effectLst/>
              <a:uLnTx/>
              <a:uFillTx/>
              <a:latin typeface="Kinetika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BEBBCAB-E870-1DC8-F7A8-E92117A675CC}"/>
              </a:ext>
            </a:extLst>
          </p:cNvPr>
          <p:cNvGrpSpPr/>
          <p:nvPr/>
        </p:nvGrpSpPr>
        <p:grpSpPr>
          <a:xfrm rot="8730504">
            <a:off x="-2901447" y="1034123"/>
            <a:ext cx="3189157" cy="2168579"/>
            <a:chOff x="2581912" y="5975136"/>
            <a:chExt cx="3189157" cy="2168579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02EE50D-8CFB-FE1A-BB83-876C20669286}"/>
                </a:ext>
              </a:extLst>
            </p:cNvPr>
            <p:cNvCxnSpPr>
              <a:cxnSpLocks/>
            </p:cNvCxnSpPr>
            <p:nvPr/>
          </p:nvCxnSpPr>
          <p:spPr>
            <a:xfrm>
              <a:off x="2683313" y="6076376"/>
              <a:ext cx="3087756" cy="2067339"/>
            </a:xfrm>
            <a:prstGeom prst="line">
              <a:avLst/>
            </a:prstGeom>
            <a:ln w="28575">
              <a:solidFill>
                <a:srgbClr val="38A5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Кольцо 30">
              <a:extLst>
                <a:ext uri="{FF2B5EF4-FFF2-40B4-BE49-F238E27FC236}">
                  <a16:creationId xmlns:a16="http://schemas.microsoft.com/office/drawing/2014/main" id="{56E7A9A4-FEEA-C868-702C-917472795CE3}"/>
                </a:ext>
              </a:extLst>
            </p:cNvPr>
            <p:cNvSpPr/>
            <p:nvPr/>
          </p:nvSpPr>
          <p:spPr>
            <a:xfrm>
              <a:off x="2581912" y="5975136"/>
              <a:ext cx="132614" cy="132614"/>
            </a:xfrm>
            <a:prstGeom prst="donut">
              <a:avLst/>
            </a:prstGeom>
            <a:solidFill>
              <a:srgbClr val="38A58E"/>
            </a:solidFill>
            <a:ln>
              <a:solidFill>
                <a:srgbClr val="38A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AE509-CB48-3852-23FF-2623010E4086}"/>
              </a:ext>
            </a:extLst>
          </p:cNvPr>
          <p:cNvGrpSpPr/>
          <p:nvPr/>
        </p:nvGrpSpPr>
        <p:grpSpPr>
          <a:xfrm rot="8730504">
            <a:off x="-2901447" y="1749741"/>
            <a:ext cx="3189157" cy="2168579"/>
            <a:chOff x="2581912" y="5975136"/>
            <a:chExt cx="3189157" cy="2168579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77D6D339-EC9E-CC96-2900-4E7C07A69C55}"/>
                </a:ext>
              </a:extLst>
            </p:cNvPr>
            <p:cNvCxnSpPr>
              <a:cxnSpLocks/>
            </p:cNvCxnSpPr>
            <p:nvPr/>
          </p:nvCxnSpPr>
          <p:spPr>
            <a:xfrm>
              <a:off x="2683313" y="6076376"/>
              <a:ext cx="3087756" cy="2067339"/>
            </a:xfrm>
            <a:prstGeom prst="line">
              <a:avLst/>
            </a:prstGeom>
            <a:ln w="28575">
              <a:solidFill>
                <a:srgbClr val="38A5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Кольцо 33">
              <a:extLst>
                <a:ext uri="{FF2B5EF4-FFF2-40B4-BE49-F238E27FC236}">
                  <a16:creationId xmlns:a16="http://schemas.microsoft.com/office/drawing/2014/main" id="{D0A0F8CD-40AE-0FB9-E215-5DD4F708CF51}"/>
                </a:ext>
              </a:extLst>
            </p:cNvPr>
            <p:cNvSpPr/>
            <p:nvPr/>
          </p:nvSpPr>
          <p:spPr>
            <a:xfrm>
              <a:off x="2581912" y="5975136"/>
              <a:ext cx="132614" cy="132614"/>
            </a:xfrm>
            <a:prstGeom prst="donut">
              <a:avLst/>
            </a:prstGeom>
            <a:solidFill>
              <a:srgbClr val="38A58E"/>
            </a:solidFill>
            <a:ln>
              <a:solidFill>
                <a:srgbClr val="38A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186B44-9AED-4DF8-9E2C-609DE1EFF562}"/>
              </a:ext>
            </a:extLst>
          </p:cNvPr>
          <p:cNvGrpSpPr/>
          <p:nvPr/>
        </p:nvGrpSpPr>
        <p:grpSpPr>
          <a:xfrm rot="8730504">
            <a:off x="-2901447" y="2491862"/>
            <a:ext cx="3189157" cy="2168579"/>
            <a:chOff x="2581912" y="5975136"/>
            <a:chExt cx="3189157" cy="2168579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187ECE95-E05E-EE87-1623-05F32CA07F60}"/>
                </a:ext>
              </a:extLst>
            </p:cNvPr>
            <p:cNvCxnSpPr>
              <a:cxnSpLocks/>
            </p:cNvCxnSpPr>
            <p:nvPr/>
          </p:nvCxnSpPr>
          <p:spPr>
            <a:xfrm>
              <a:off x="2683313" y="6076376"/>
              <a:ext cx="3087756" cy="2067339"/>
            </a:xfrm>
            <a:prstGeom prst="line">
              <a:avLst/>
            </a:prstGeom>
            <a:ln w="28575">
              <a:solidFill>
                <a:srgbClr val="38A5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Кольцо 36">
              <a:extLst>
                <a:ext uri="{FF2B5EF4-FFF2-40B4-BE49-F238E27FC236}">
                  <a16:creationId xmlns:a16="http://schemas.microsoft.com/office/drawing/2014/main" id="{2C285EDC-1756-4FF5-48FF-76D70BFB9039}"/>
                </a:ext>
              </a:extLst>
            </p:cNvPr>
            <p:cNvSpPr/>
            <p:nvPr/>
          </p:nvSpPr>
          <p:spPr>
            <a:xfrm>
              <a:off x="2581912" y="5975136"/>
              <a:ext cx="132614" cy="132614"/>
            </a:xfrm>
            <a:prstGeom prst="donut">
              <a:avLst/>
            </a:prstGeom>
            <a:solidFill>
              <a:srgbClr val="38A58E"/>
            </a:solidFill>
            <a:ln>
              <a:solidFill>
                <a:srgbClr val="38A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A16B6A2-D64F-0A13-6B82-B0A1A2A129D4}"/>
              </a:ext>
            </a:extLst>
          </p:cNvPr>
          <p:cNvGrpSpPr/>
          <p:nvPr/>
        </p:nvGrpSpPr>
        <p:grpSpPr>
          <a:xfrm rot="8730504">
            <a:off x="-2898947" y="3183905"/>
            <a:ext cx="3189157" cy="2168579"/>
            <a:chOff x="2581912" y="5975136"/>
            <a:chExt cx="3189157" cy="2168579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9492653F-E83E-495B-6957-EA75FE13F576}"/>
                </a:ext>
              </a:extLst>
            </p:cNvPr>
            <p:cNvCxnSpPr>
              <a:cxnSpLocks/>
            </p:cNvCxnSpPr>
            <p:nvPr/>
          </p:nvCxnSpPr>
          <p:spPr>
            <a:xfrm>
              <a:off x="2683313" y="6076376"/>
              <a:ext cx="3087756" cy="2067339"/>
            </a:xfrm>
            <a:prstGeom prst="line">
              <a:avLst/>
            </a:prstGeom>
            <a:ln w="28575">
              <a:solidFill>
                <a:srgbClr val="38A5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Кольцо 36">
              <a:extLst>
                <a:ext uri="{FF2B5EF4-FFF2-40B4-BE49-F238E27FC236}">
                  <a16:creationId xmlns:a16="http://schemas.microsoft.com/office/drawing/2014/main" id="{1F49F6F9-EC0C-5046-62F4-9B85871415FC}"/>
                </a:ext>
              </a:extLst>
            </p:cNvPr>
            <p:cNvSpPr/>
            <p:nvPr/>
          </p:nvSpPr>
          <p:spPr>
            <a:xfrm>
              <a:off x="2581912" y="5975136"/>
              <a:ext cx="132614" cy="132614"/>
            </a:xfrm>
            <a:prstGeom prst="donut">
              <a:avLst/>
            </a:prstGeom>
            <a:solidFill>
              <a:srgbClr val="38A58E"/>
            </a:solidFill>
            <a:ln>
              <a:solidFill>
                <a:srgbClr val="38A5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65ED36C-984D-4A8F-6154-329BCAEF197B}"/>
              </a:ext>
            </a:extLst>
          </p:cNvPr>
          <p:cNvGrpSpPr/>
          <p:nvPr/>
        </p:nvGrpSpPr>
        <p:grpSpPr>
          <a:xfrm>
            <a:off x="4617449" y="1922197"/>
            <a:ext cx="7301320" cy="6225584"/>
            <a:chOff x="4084049" y="1922197"/>
            <a:chExt cx="7301320" cy="622558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FBA3561-3432-C2CF-93E0-21327828C1DD}"/>
                </a:ext>
              </a:extLst>
            </p:cNvPr>
            <p:cNvGrpSpPr/>
            <p:nvPr/>
          </p:nvGrpSpPr>
          <p:grpSpPr>
            <a:xfrm>
              <a:off x="4084049" y="1922197"/>
              <a:ext cx="7301320" cy="6225584"/>
              <a:chOff x="4084049" y="1922197"/>
              <a:chExt cx="7301320" cy="6225584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0697E751-0633-69DE-3970-61C8648E5CEF}"/>
                  </a:ext>
                </a:extLst>
              </p:cNvPr>
              <p:cNvGrpSpPr/>
              <p:nvPr/>
            </p:nvGrpSpPr>
            <p:grpSpPr>
              <a:xfrm>
                <a:off x="4084049" y="1922197"/>
                <a:ext cx="7301320" cy="6225584"/>
                <a:chOff x="5067056" y="2062844"/>
                <a:chExt cx="7700151" cy="6376843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19697D85-BC8E-4160-D2E2-766D287E0C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76039" y="2456969"/>
                  <a:ext cx="7324492" cy="5154272"/>
                </a:xfrm>
                <a:prstGeom prst="rect">
                  <a:avLst/>
                </a:prstGeom>
                <a:ln w="19050">
                  <a:noFill/>
                </a:ln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5042BAE0-E987-C829-CDDB-4C6C9A666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67056" y="2062844"/>
                  <a:ext cx="7700151" cy="6376843"/>
                </a:xfrm>
                <a:prstGeom prst="rect">
                  <a:avLst/>
                </a:prstGeom>
              </p:spPr>
            </p:pic>
          </p:grpSp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F44092D-ED3F-B03C-A89F-F103A8431A39}"/>
                  </a:ext>
                </a:extLst>
              </p:cNvPr>
              <p:cNvSpPr/>
              <p:nvPr/>
            </p:nvSpPr>
            <p:spPr>
              <a:xfrm>
                <a:off x="4393808" y="2306973"/>
                <a:ext cx="1744717" cy="3708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Kinetika" panose="00000500000000000000" pitchFamily="2" charset="-52"/>
                </a:endParaRPr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862F2E7-F6B1-6688-77C5-F0E19BE51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3980" y="2314094"/>
              <a:ext cx="1476000" cy="402986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0AEB71-7EFB-0E19-1262-94A8A1D303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77E9F3-96A2-49EB-1141-48E1D53A30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91970-A415-9B4D-9372-FF3CFC43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B61FCB18-5EC2-7E9F-D339-090EC7723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inetika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2D3D49D-31AC-D24C-1F19-536B3245735A}"/>
              </a:ext>
            </a:extLst>
          </p:cNvPr>
          <p:cNvSpPr txBox="1">
            <a:spLocks/>
          </p:cNvSpPr>
          <p:nvPr/>
        </p:nvSpPr>
        <p:spPr>
          <a:xfrm>
            <a:off x="527039" y="524658"/>
            <a:ext cx="11168523" cy="1107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Материалы на сайте </a:t>
            </a:r>
            <a:r>
              <a:rPr lang="en-US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Znanium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FA3"/>
              </a:solidFill>
              <a:effectLst/>
              <a:uLnTx/>
              <a:uFillTx/>
              <a:latin typeface="Kinetika Medium" panose="000006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F55439-A6FD-BD35-CE80-0FB9F93C6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442804-24DE-567C-23F2-00ED49F03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098DAE-BAAA-01D2-B157-A3CE4F8D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1599"/>
            <a:ext cx="12192000" cy="62489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2EA378D-1EAD-25FF-30F3-B5CE7DB8DC23}"/>
              </a:ext>
            </a:extLst>
          </p:cNvPr>
          <p:cNvGrpSpPr>
            <a:grpSpLocks noChangeAspect="1"/>
          </p:cNvGrpSpPr>
          <p:nvPr/>
        </p:nvGrpSpPr>
        <p:grpSpPr>
          <a:xfrm>
            <a:off x="596685" y="2035853"/>
            <a:ext cx="2520000" cy="4781665"/>
            <a:chOff x="3027325" y="-627909"/>
            <a:chExt cx="5971585" cy="1133096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C3C4772-8EDA-B838-F70E-0539F279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0808" y="-627909"/>
              <a:ext cx="5928102" cy="6858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6E031E4-7345-51A5-6F36-68AE6B88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473"/>
            <a:stretch/>
          </p:blipFill>
          <p:spPr>
            <a:xfrm>
              <a:off x="3027325" y="6391272"/>
              <a:ext cx="5868000" cy="4311782"/>
            </a:xfrm>
            <a:prstGeom prst="rect">
              <a:avLst/>
            </a:prstGeom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3291AF-80D6-FA1F-7DB3-426D39BE3EEA}"/>
              </a:ext>
            </a:extLst>
          </p:cNvPr>
          <p:cNvSpPr/>
          <p:nvPr/>
        </p:nvSpPr>
        <p:spPr>
          <a:xfrm>
            <a:off x="474026" y="2460093"/>
            <a:ext cx="2705738" cy="280564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C8D62A3-CF8A-12E2-F2BE-2E4DAE9A224C}"/>
              </a:ext>
            </a:extLst>
          </p:cNvPr>
          <p:cNvSpPr/>
          <p:nvPr/>
        </p:nvSpPr>
        <p:spPr>
          <a:xfrm>
            <a:off x="4312684" y="1339510"/>
            <a:ext cx="1083281" cy="696343"/>
          </a:xfrm>
          <a:prstGeom prst="rect">
            <a:avLst/>
          </a:prstGeom>
          <a:noFill/>
          <a:ln w="38100">
            <a:solidFill>
              <a:srgbClr val="FF1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6D5FD77-A6BA-9602-56F7-604417BF24D2}"/>
              </a:ext>
            </a:extLst>
          </p:cNvPr>
          <p:cNvSpPr/>
          <p:nvPr/>
        </p:nvSpPr>
        <p:spPr>
          <a:xfrm>
            <a:off x="743614" y="4028271"/>
            <a:ext cx="2200553" cy="348172"/>
          </a:xfrm>
          <a:prstGeom prst="rect">
            <a:avLst/>
          </a:prstGeom>
          <a:noFill/>
          <a:ln w="38100">
            <a:solidFill>
              <a:srgbClr val="FF1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A270C09-A45A-A220-3C09-B47092B63852}"/>
              </a:ext>
            </a:extLst>
          </p:cNvPr>
          <p:cNvGrpSpPr>
            <a:grpSpLocks noChangeAspect="1"/>
          </p:cNvGrpSpPr>
          <p:nvPr/>
        </p:nvGrpSpPr>
        <p:grpSpPr>
          <a:xfrm>
            <a:off x="2037955" y="4214442"/>
            <a:ext cx="265716" cy="324000"/>
            <a:chOff x="12314427" y="2081556"/>
            <a:chExt cx="1362624" cy="1661497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6C7FDCD1-8860-B16B-7179-DFC910995725}"/>
                </a:ext>
              </a:extLst>
            </p:cNvPr>
            <p:cNvGrpSpPr/>
            <p:nvPr/>
          </p:nvGrpSpPr>
          <p:grpSpPr>
            <a:xfrm>
              <a:off x="12373381" y="2144520"/>
              <a:ext cx="1244715" cy="1595972"/>
              <a:chOff x="8899475" y="2133089"/>
              <a:chExt cx="1244715" cy="1595972"/>
            </a:xfrm>
            <a:solidFill>
              <a:schemeClr val="bg1"/>
            </a:solidFill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:a16="http://schemas.microsoft.com/office/drawing/2014/main" id="{5B1038BE-C2B4-BFDE-1C77-ECB84112BBBF}"/>
                  </a:ext>
                </a:extLst>
              </p:cNvPr>
              <p:cNvSpPr/>
              <p:nvPr/>
            </p:nvSpPr>
            <p:spPr>
              <a:xfrm rot="9465905">
                <a:off x="9031101" y="3061967"/>
                <a:ext cx="294987" cy="648000"/>
              </a:xfrm>
              <a:prstGeom prst="triangle">
                <a:avLst>
                  <a:gd name="adj" fmla="val 7700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A9E6EF78-5C63-ABBE-8CA6-157F80DE3E37}"/>
                  </a:ext>
                </a:extLst>
              </p:cNvPr>
              <p:cNvSpPr/>
              <p:nvPr/>
            </p:nvSpPr>
            <p:spPr>
              <a:xfrm>
                <a:off x="9191093" y="2594610"/>
                <a:ext cx="741577" cy="11344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4DAC50C7-88EE-0BC3-3919-B9AD596E1C5C}"/>
                  </a:ext>
                </a:extLst>
              </p:cNvPr>
              <p:cNvSpPr/>
              <p:nvPr/>
            </p:nvSpPr>
            <p:spPr>
              <a:xfrm>
                <a:off x="9227944" y="2133089"/>
                <a:ext cx="255841" cy="46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535AE9DF-5427-FD30-0059-DA35FC219D20}"/>
                  </a:ext>
                </a:extLst>
              </p:cNvPr>
              <p:cNvSpPr/>
              <p:nvPr/>
            </p:nvSpPr>
            <p:spPr>
              <a:xfrm>
                <a:off x="9465502" y="2491333"/>
                <a:ext cx="216000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BD7ED8B2-7BDB-0FE2-1825-27FFAA846D0C}"/>
                  </a:ext>
                </a:extLst>
              </p:cNvPr>
              <p:cNvSpPr/>
              <p:nvPr/>
            </p:nvSpPr>
            <p:spPr>
              <a:xfrm>
                <a:off x="9928190" y="2892867"/>
                <a:ext cx="216000" cy="50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3B00226-C125-5AAD-5065-81C0AD6B2D39}"/>
                  </a:ext>
                </a:extLst>
              </p:cNvPr>
              <p:cNvSpPr/>
              <p:nvPr/>
            </p:nvSpPr>
            <p:spPr>
              <a:xfrm>
                <a:off x="8899475" y="2892867"/>
                <a:ext cx="324000" cy="25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Равнобедренный треугольник 35">
                <a:extLst>
                  <a:ext uri="{FF2B5EF4-FFF2-40B4-BE49-F238E27FC236}">
                    <a16:creationId xmlns:a16="http://schemas.microsoft.com/office/drawing/2014/main" id="{CEC83352-A17E-13B3-492D-FB819C1E3383}"/>
                  </a:ext>
                </a:extLst>
              </p:cNvPr>
              <p:cNvSpPr/>
              <p:nvPr/>
            </p:nvSpPr>
            <p:spPr>
              <a:xfrm rot="17823157">
                <a:off x="9691054" y="3235859"/>
                <a:ext cx="360000" cy="432000"/>
              </a:xfrm>
              <a:prstGeom prst="triangle">
                <a:avLst>
                  <a:gd name="adj" fmla="val 7700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C3824A38-7CDB-2166-E0B3-24AC303A98E6}"/>
                  </a:ext>
                </a:extLst>
              </p:cNvPr>
              <p:cNvSpPr/>
              <p:nvPr/>
            </p:nvSpPr>
            <p:spPr>
              <a:xfrm>
                <a:off x="9766492" y="3615283"/>
                <a:ext cx="216000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B40ACFD-E5F9-93A1-79E3-32DA54332AC3}"/>
                </a:ext>
              </a:extLst>
            </p:cNvPr>
            <p:cNvSpPr/>
            <p:nvPr/>
          </p:nvSpPr>
          <p:spPr>
            <a:xfrm>
              <a:off x="12314427" y="2081556"/>
              <a:ext cx="1362624" cy="1661497"/>
            </a:xfrm>
            <a:custGeom>
              <a:avLst/>
              <a:gdLst>
                <a:gd name="connsiteX0" fmla="*/ 327926 w 1362624"/>
                <a:gd name="connsiteY0" fmla="*/ 811697 h 1661497"/>
                <a:gd name="connsiteX1" fmla="*/ 328863 w 1362624"/>
                <a:gd name="connsiteY1" fmla="*/ 786581 h 1661497"/>
                <a:gd name="connsiteX2" fmla="*/ 333614 w 1362624"/>
                <a:gd name="connsiteY2" fmla="*/ 197761 h 1661497"/>
                <a:gd name="connsiteX3" fmla="*/ 420614 w 1362624"/>
                <a:gd name="connsiteY3" fmla="*/ 30166 h 1661497"/>
                <a:gd name="connsiteX4" fmla="*/ 665618 w 1362624"/>
                <a:gd name="connsiteY4" fmla="*/ 77612 h 1661497"/>
                <a:gd name="connsiteX5" fmla="*/ 693925 w 1362624"/>
                <a:gd name="connsiteY5" fmla="*/ 150401 h 1661497"/>
                <a:gd name="connsiteX6" fmla="*/ 698275 w 1362624"/>
                <a:gd name="connsiteY6" fmla="*/ 255207 h 1661497"/>
                <a:gd name="connsiteX7" fmla="*/ 697807 w 1362624"/>
                <a:gd name="connsiteY7" fmla="*/ 355403 h 1661497"/>
                <a:gd name="connsiteX8" fmla="*/ 779586 w 1362624"/>
                <a:gd name="connsiteY8" fmla="*/ 359478 h 1661497"/>
                <a:gd name="connsiteX9" fmla="*/ 907140 w 1362624"/>
                <a:gd name="connsiteY9" fmla="*/ 457470 h 1661497"/>
                <a:gd name="connsiteX10" fmla="*/ 920525 w 1362624"/>
                <a:gd name="connsiteY10" fmla="*/ 467222 h 1661497"/>
                <a:gd name="connsiteX11" fmla="*/ 983967 w 1362624"/>
                <a:gd name="connsiteY11" fmla="*/ 468491 h 1661497"/>
                <a:gd name="connsiteX12" fmla="*/ 1146388 w 1362624"/>
                <a:gd name="connsiteY12" fmla="*/ 636354 h 1661497"/>
                <a:gd name="connsiteX13" fmla="*/ 1146388 w 1362624"/>
                <a:gd name="connsiteY13" fmla="*/ 744165 h 1661497"/>
                <a:gd name="connsiteX14" fmla="*/ 1224888 w 1362624"/>
                <a:gd name="connsiteY14" fmla="*/ 757524 h 1661497"/>
                <a:gd name="connsiteX15" fmla="*/ 1360942 w 1362624"/>
                <a:gd name="connsiteY15" fmla="*/ 929328 h 1661497"/>
                <a:gd name="connsiteX16" fmla="*/ 1329421 w 1362624"/>
                <a:gd name="connsiteY16" fmla="*/ 1343472 h 1661497"/>
                <a:gd name="connsiteX17" fmla="*/ 1210433 w 1362624"/>
                <a:gd name="connsiteY17" fmla="*/ 1636914 h 1661497"/>
                <a:gd name="connsiteX18" fmla="*/ 1164056 w 1362624"/>
                <a:gd name="connsiteY18" fmla="*/ 1661496 h 1661497"/>
                <a:gd name="connsiteX19" fmla="*/ 488808 w 1362624"/>
                <a:gd name="connsiteY19" fmla="*/ 1657488 h 1661497"/>
                <a:gd name="connsiteX20" fmla="*/ 378051 w 1362624"/>
                <a:gd name="connsiteY20" fmla="*/ 1656953 h 1661497"/>
                <a:gd name="connsiteX21" fmla="*/ 333079 w 1362624"/>
                <a:gd name="connsiteY21" fmla="*/ 1629767 h 1661497"/>
                <a:gd name="connsiteX22" fmla="*/ 35073 w 1362624"/>
                <a:gd name="connsiteY22" fmla="*/ 1063123 h 1661497"/>
                <a:gd name="connsiteX23" fmla="*/ 7501 w 1362624"/>
                <a:gd name="connsiteY23" fmla="*/ 881100 h 1661497"/>
                <a:gd name="connsiteX24" fmla="*/ 158612 w 1362624"/>
                <a:gd name="connsiteY24" fmla="*/ 762334 h 1661497"/>
                <a:gd name="connsiteX25" fmla="*/ 310593 w 1362624"/>
                <a:gd name="connsiteY25" fmla="*/ 802412 h 1661497"/>
                <a:gd name="connsiteX26" fmla="*/ 327926 w 1362624"/>
                <a:gd name="connsiteY26" fmla="*/ 811697 h 1661497"/>
                <a:gd name="connsiteX27" fmla="*/ 698007 w 1362624"/>
                <a:gd name="connsiteY27" fmla="*/ 430283 h 1661497"/>
                <a:gd name="connsiteX28" fmla="*/ 697539 w 1362624"/>
                <a:gd name="connsiteY28" fmla="*/ 452794 h 1661497"/>
                <a:gd name="connsiteX29" fmla="*/ 696000 w 1362624"/>
                <a:gd name="connsiteY29" fmla="*/ 704621 h 1661497"/>
                <a:gd name="connsiteX30" fmla="*/ 694327 w 1362624"/>
                <a:gd name="connsiteY30" fmla="*/ 733544 h 1661497"/>
                <a:gd name="connsiteX31" fmla="*/ 655177 w 1362624"/>
                <a:gd name="connsiteY31" fmla="*/ 763135 h 1661497"/>
                <a:gd name="connsiteX32" fmla="*/ 621716 w 1362624"/>
                <a:gd name="connsiteY32" fmla="*/ 717646 h 1661497"/>
                <a:gd name="connsiteX33" fmla="*/ 623790 w 1362624"/>
                <a:gd name="connsiteY33" fmla="*/ 326346 h 1661497"/>
                <a:gd name="connsiteX34" fmla="*/ 621783 w 1362624"/>
                <a:gd name="connsiteY34" fmla="*/ 170641 h 1661497"/>
                <a:gd name="connsiteX35" fmla="*/ 553120 w 1362624"/>
                <a:gd name="connsiteY35" fmla="*/ 80598 h 1661497"/>
                <a:gd name="connsiteX36" fmla="*/ 445643 w 1362624"/>
                <a:gd name="connsiteY36" fmla="*/ 104111 h 1661497"/>
                <a:gd name="connsiteX37" fmla="*/ 408233 w 1362624"/>
                <a:gd name="connsiteY37" fmla="*/ 200700 h 1661497"/>
                <a:gd name="connsiteX38" fmla="*/ 402544 w 1362624"/>
                <a:gd name="connsiteY38" fmla="*/ 780369 h 1661497"/>
                <a:gd name="connsiteX39" fmla="*/ 447784 w 1362624"/>
                <a:gd name="connsiteY39" fmla="*/ 1011221 h 1661497"/>
                <a:gd name="connsiteX40" fmla="*/ 468396 w 1362624"/>
                <a:gd name="connsiteY40" fmla="*/ 1065328 h 1661497"/>
                <a:gd name="connsiteX41" fmla="*/ 451733 w 1362624"/>
                <a:gd name="connsiteY41" fmla="*/ 1103870 h 1661497"/>
                <a:gd name="connsiteX42" fmla="*/ 411111 w 1362624"/>
                <a:gd name="connsiteY42" fmla="*/ 1101398 h 1661497"/>
                <a:gd name="connsiteX43" fmla="*/ 394848 w 1362624"/>
                <a:gd name="connsiteY43" fmla="*/ 1077752 h 1661497"/>
                <a:gd name="connsiteX44" fmla="*/ 337094 w 1362624"/>
                <a:gd name="connsiteY44" fmla="*/ 936609 h 1661497"/>
                <a:gd name="connsiteX45" fmla="*/ 325182 w 1362624"/>
                <a:gd name="connsiteY45" fmla="*/ 914365 h 1661497"/>
                <a:gd name="connsiteX46" fmla="*/ 183373 w 1362624"/>
                <a:gd name="connsiteY46" fmla="*/ 836613 h 1661497"/>
                <a:gd name="connsiteX47" fmla="*/ 76297 w 1362624"/>
                <a:gd name="connsiteY47" fmla="*/ 941418 h 1661497"/>
                <a:gd name="connsiteX48" fmla="*/ 101728 w 1362624"/>
                <a:gd name="connsiteY48" fmla="*/ 1029324 h 1661497"/>
                <a:gd name="connsiteX49" fmla="*/ 387286 w 1362624"/>
                <a:gd name="connsiteY49" fmla="*/ 1572254 h 1661497"/>
                <a:gd name="connsiteX50" fmla="*/ 404820 w 1362624"/>
                <a:gd name="connsiteY50" fmla="*/ 1582942 h 1661497"/>
                <a:gd name="connsiteX51" fmla="*/ 1138157 w 1362624"/>
                <a:gd name="connsiteY51" fmla="*/ 1587551 h 1661497"/>
                <a:gd name="connsiteX52" fmla="*/ 1159505 w 1362624"/>
                <a:gd name="connsiteY52" fmla="*/ 1575193 h 1661497"/>
                <a:gd name="connsiteX53" fmla="*/ 1256409 w 1362624"/>
                <a:gd name="connsiteY53" fmla="*/ 1329311 h 1661497"/>
                <a:gd name="connsiteX54" fmla="*/ 1286858 w 1362624"/>
                <a:gd name="connsiteY54" fmla="*/ 935206 h 1661497"/>
                <a:gd name="connsiteX55" fmla="*/ 1165167 w 1362624"/>
                <a:gd name="connsiteY55" fmla="*/ 822098 h 1661497"/>
                <a:gd name="connsiteX56" fmla="*/ 1145853 w 1362624"/>
                <a:gd name="connsiteY56" fmla="*/ 824389 h 1661497"/>
                <a:gd name="connsiteX57" fmla="*/ 1144782 w 1362624"/>
                <a:gd name="connsiteY57" fmla="*/ 990781 h 1661497"/>
                <a:gd name="connsiteX58" fmla="*/ 1142707 w 1362624"/>
                <a:gd name="connsiteY58" fmla="*/ 1012290 h 1661497"/>
                <a:gd name="connsiteX59" fmla="*/ 1098826 w 1362624"/>
                <a:gd name="connsiteY59" fmla="*/ 1038989 h 1661497"/>
                <a:gd name="connsiteX60" fmla="*/ 1072372 w 1362624"/>
                <a:gd name="connsiteY60" fmla="*/ 1013426 h 1661497"/>
                <a:gd name="connsiteX61" fmla="*/ 1070632 w 1362624"/>
                <a:gd name="connsiteY61" fmla="*/ 991850 h 1661497"/>
                <a:gd name="connsiteX62" fmla="*/ 1071368 w 1362624"/>
                <a:gd name="connsiteY62" fmla="*/ 839685 h 1661497"/>
                <a:gd name="connsiteX63" fmla="*/ 1072372 w 1362624"/>
                <a:gd name="connsiteY63" fmla="*/ 633147 h 1661497"/>
                <a:gd name="connsiteX64" fmla="*/ 1003843 w 1362624"/>
                <a:gd name="connsiteY64" fmla="*/ 545375 h 1661497"/>
                <a:gd name="connsiteX65" fmla="*/ 912762 w 1362624"/>
                <a:gd name="connsiteY65" fmla="*/ 541635 h 1661497"/>
                <a:gd name="connsiteX66" fmla="*/ 912092 w 1362624"/>
                <a:gd name="connsiteY66" fmla="*/ 619921 h 1661497"/>
                <a:gd name="connsiteX67" fmla="*/ 910955 w 1362624"/>
                <a:gd name="connsiteY67" fmla="*/ 813634 h 1661497"/>
                <a:gd name="connsiteX68" fmla="*/ 862904 w 1362624"/>
                <a:gd name="connsiteY68" fmla="*/ 854381 h 1661497"/>
                <a:gd name="connsiteX69" fmla="*/ 836805 w 1362624"/>
                <a:gd name="connsiteY69" fmla="*/ 813501 h 1661497"/>
                <a:gd name="connsiteX70" fmla="*/ 837474 w 1362624"/>
                <a:gd name="connsiteY70" fmla="*/ 668550 h 1661497"/>
                <a:gd name="connsiteX71" fmla="*/ 838210 w 1362624"/>
                <a:gd name="connsiteY71" fmla="*/ 501556 h 1661497"/>
                <a:gd name="connsiteX72" fmla="*/ 776440 w 1362624"/>
                <a:gd name="connsiteY72" fmla="*/ 433155 h 1661497"/>
                <a:gd name="connsiteX73" fmla="*/ 698208 w 1362624"/>
                <a:gd name="connsiteY73" fmla="*/ 430283 h 16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362624" h="1661497">
                  <a:moveTo>
                    <a:pt x="327926" y="811697"/>
                  </a:moveTo>
                  <a:cubicBezTo>
                    <a:pt x="328327" y="802011"/>
                    <a:pt x="328796" y="794263"/>
                    <a:pt x="328863" y="786581"/>
                  </a:cubicBezTo>
                  <a:cubicBezTo>
                    <a:pt x="330469" y="590283"/>
                    <a:pt x="332053" y="394012"/>
                    <a:pt x="333614" y="197761"/>
                  </a:cubicBezTo>
                  <a:cubicBezTo>
                    <a:pt x="334150" y="127022"/>
                    <a:pt x="360383" y="69376"/>
                    <a:pt x="420614" y="30166"/>
                  </a:cubicBezTo>
                  <a:cubicBezTo>
                    <a:pt x="501396" y="-24261"/>
                    <a:pt x="611088" y="-3019"/>
                    <a:pt x="665618" y="77612"/>
                  </a:cubicBezTo>
                  <a:cubicBezTo>
                    <a:pt x="680393" y="99455"/>
                    <a:pt x="690064" y="124330"/>
                    <a:pt x="693925" y="150401"/>
                  </a:cubicBezTo>
                  <a:cubicBezTo>
                    <a:pt x="699613" y="184669"/>
                    <a:pt x="697673" y="220205"/>
                    <a:pt x="698275" y="255207"/>
                  </a:cubicBezTo>
                  <a:cubicBezTo>
                    <a:pt x="698810" y="288606"/>
                    <a:pt x="698275" y="321470"/>
                    <a:pt x="697807" y="355403"/>
                  </a:cubicBezTo>
                  <a:cubicBezTo>
                    <a:pt x="725713" y="356739"/>
                    <a:pt x="752683" y="357273"/>
                    <a:pt x="779586" y="359478"/>
                  </a:cubicBezTo>
                  <a:cubicBezTo>
                    <a:pt x="842961" y="364688"/>
                    <a:pt x="887800" y="394413"/>
                    <a:pt x="907140" y="457470"/>
                  </a:cubicBezTo>
                  <a:cubicBezTo>
                    <a:pt x="909817" y="462640"/>
                    <a:pt x="914776" y="466254"/>
                    <a:pt x="920525" y="467222"/>
                  </a:cubicBezTo>
                  <a:cubicBezTo>
                    <a:pt x="941605" y="468491"/>
                    <a:pt x="962820" y="467690"/>
                    <a:pt x="983967" y="468491"/>
                  </a:cubicBezTo>
                  <a:cubicBezTo>
                    <a:pt x="1081139" y="472098"/>
                    <a:pt x="1146120" y="539297"/>
                    <a:pt x="1146388" y="636354"/>
                  </a:cubicBezTo>
                  <a:cubicBezTo>
                    <a:pt x="1146388" y="672491"/>
                    <a:pt x="1146388" y="708695"/>
                    <a:pt x="1146388" y="744165"/>
                  </a:cubicBezTo>
                  <a:cubicBezTo>
                    <a:pt x="1173157" y="748640"/>
                    <a:pt x="1199926" y="750177"/>
                    <a:pt x="1224888" y="757524"/>
                  </a:cubicBezTo>
                  <a:cubicBezTo>
                    <a:pt x="1303924" y="781371"/>
                    <a:pt x="1358733" y="847768"/>
                    <a:pt x="1360942" y="929328"/>
                  </a:cubicBezTo>
                  <a:cubicBezTo>
                    <a:pt x="1364957" y="1068266"/>
                    <a:pt x="1364355" y="1207139"/>
                    <a:pt x="1329421" y="1343472"/>
                  </a:cubicBezTo>
                  <a:cubicBezTo>
                    <a:pt x="1302284" y="1445893"/>
                    <a:pt x="1262305" y="1544486"/>
                    <a:pt x="1210433" y="1636914"/>
                  </a:cubicBezTo>
                  <a:cubicBezTo>
                    <a:pt x="1199926" y="1655951"/>
                    <a:pt x="1184735" y="1661629"/>
                    <a:pt x="1164056" y="1661496"/>
                  </a:cubicBezTo>
                  <a:cubicBezTo>
                    <a:pt x="938928" y="1659892"/>
                    <a:pt x="713848" y="1658556"/>
                    <a:pt x="488808" y="1657488"/>
                  </a:cubicBezTo>
                  <a:cubicBezTo>
                    <a:pt x="451866" y="1657488"/>
                    <a:pt x="415193" y="1656552"/>
                    <a:pt x="378051" y="1656953"/>
                  </a:cubicBezTo>
                  <a:cubicBezTo>
                    <a:pt x="358826" y="1658222"/>
                    <a:pt x="340856" y="1647361"/>
                    <a:pt x="333079" y="1629767"/>
                  </a:cubicBezTo>
                  <a:cubicBezTo>
                    <a:pt x="234234" y="1441064"/>
                    <a:pt x="133851" y="1252427"/>
                    <a:pt x="35073" y="1063123"/>
                  </a:cubicBezTo>
                  <a:cubicBezTo>
                    <a:pt x="5293" y="1006145"/>
                    <a:pt x="-10234" y="945893"/>
                    <a:pt x="7501" y="881100"/>
                  </a:cubicBezTo>
                  <a:cubicBezTo>
                    <a:pt x="25436" y="815304"/>
                    <a:pt x="89883" y="764872"/>
                    <a:pt x="158612" y="762334"/>
                  </a:cubicBezTo>
                  <a:cubicBezTo>
                    <a:pt x="212171" y="760016"/>
                    <a:pt x="265171" y="773990"/>
                    <a:pt x="310593" y="802412"/>
                  </a:cubicBezTo>
                  <a:cubicBezTo>
                    <a:pt x="315679" y="805685"/>
                    <a:pt x="321234" y="808090"/>
                    <a:pt x="327926" y="811697"/>
                  </a:cubicBezTo>
                  <a:close/>
                  <a:moveTo>
                    <a:pt x="698007" y="430283"/>
                  </a:moveTo>
                  <a:cubicBezTo>
                    <a:pt x="698007" y="439768"/>
                    <a:pt x="697539" y="446315"/>
                    <a:pt x="697539" y="452794"/>
                  </a:cubicBezTo>
                  <a:cubicBezTo>
                    <a:pt x="697004" y="536738"/>
                    <a:pt x="696488" y="620676"/>
                    <a:pt x="696000" y="704621"/>
                  </a:cubicBezTo>
                  <a:cubicBezTo>
                    <a:pt x="696180" y="714293"/>
                    <a:pt x="695625" y="723959"/>
                    <a:pt x="694327" y="733544"/>
                  </a:cubicBezTo>
                  <a:cubicBezTo>
                    <a:pt x="691496" y="752388"/>
                    <a:pt x="674116" y="765520"/>
                    <a:pt x="655177" y="763135"/>
                  </a:cubicBezTo>
                  <a:cubicBezTo>
                    <a:pt x="632758" y="760998"/>
                    <a:pt x="621716" y="746169"/>
                    <a:pt x="621716" y="717646"/>
                  </a:cubicBezTo>
                  <a:cubicBezTo>
                    <a:pt x="622385" y="587191"/>
                    <a:pt x="623389" y="456735"/>
                    <a:pt x="623790" y="326346"/>
                  </a:cubicBezTo>
                  <a:cubicBezTo>
                    <a:pt x="623790" y="274378"/>
                    <a:pt x="625330" y="222342"/>
                    <a:pt x="621783" y="170641"/>
                  </a:cubicBezTo>
                  <a:cubicBezTo>
                    <a:pt x="618771" y="127690"/>
                    <a:pt x="594277" y="96229"/>
                    <a:pt x="553120" y="80598"/>
                  </a:cubicBezTo>
                  <a:cubicBezTo>
                    <a:pt x="511963" y="64967"/>
                    <a:pt x="476561" y="76256"/>
                    <a:pt x="445643" y="104111"/>
                  </a:cubicBezTo>
                  <a:cubicBezTo>
                    <a:pt x="417401" y="129694"/>
                    <a:pt x="408233" y="163227"/>
                    <a:pt x="408233" y="200700"/>
                  </a:cubicBezTo>
                  <a:cubicBezTo>
                    <a:pt x="407028" y="393945"/>
                    <a:pt x="407898" y="587257"/>
                    <a:pt x="402544" y="780369"/>
                  </a:cubicBezTo>
                  <a:cubicBezTo>
                    <a:pt x="400269" y="862129"/>
                    <a:pt x="410107" y="938479"/>
                    <a:pt x="447784" y="1011221"/>
                  </a:cubicBezTo>
                  <a:cubicBezTo>
                    <a:pt x="456317" y="1028582"/>
                    <a:pt x="463218" y="1046698"/>
                    <a:pt x="468396" y="1065328"/>
                  </a:cubicBezTo>
                  <a:cubicBezTo>
                    <a:pt x="473148" y="1081626"/>
                    <a:pt x="466322" y="1095052"/>
                    <a:pt x="451733" y="1103870"/>
                  </a:cubicBezTo>
                  <a:cubicBezTo>
                    <a:pt x="439241" y="1112500"/>
                    <a:pt x="422459" y="1111478"/>
                    <a:pt x="411111" y="1101398"/>
                  </a:cubicBezTo>
                  <a:cubicBezTo>
                    <a:pt x="403931" y="1094879"/>
                    <a:pt x="398364" y="1086783"/>
                    <a:pt x="394848" y="1077752"/>
                  </a:cubicBezTo>
                  <a:cubicBezTo>
                    <a:pt x="375240" y="1030993"/>
                    <a:pt x="356435" y="983634"/>
                    <a:pt x="337094" y="936609"/>
                  </a:cubicBezTo>
                  <a:cubicBezTo>
                    <a:pt x="334078" y="928720"/>
                    <a:pt x="330075" y="921252"/>
                    <a:pt x="325182" y="914365"/>
                  </a:cubicBezTo>
                  <a:cubicBezTo>
                    <a:pt x="291757" y="868789"/>
                    <a:pt x="239836" y="840327"/>
                    <a:pt x="183373" y="836613"/>
                  </a:cubicBezTo>
                  <a:cubicBezTo>
                    <a:pt x="115447" y="830601"/>
                    <a:pt x="70943" y="873485"/>
                    <a:pt x="76297" y="941418"/>
                  </a:cubicBezTo>
                  <a:cubicBezTo>
                    <a:pt x="78985" y="972091"/>
                    <a:pt x="87622" y="1001943"/>
                    <a:pt x="101728" y="1029324"/>
                  </a:cubicBezTo>
                  <a:cubicBezTo>
                    <a:pt x="195419" y="1210946"/>
                    <a:pt x="291520" y="1391567"/>
                    <a:pt x="387286" y="1572254"/>
                  </a:cubicBezTo>
                  <a:cubicBezTo>
                    <a:pt x="391240" y="1578252"/>
                    <a:pt x="397670" y="1582167"/>
                    <a:pt x="404820" y="1582942"/>
                  </a:cubicBezTo>
                  <a:cubicBezTo>
                    <a:pt x="649266" y="1584725"/>
                    <a:pt x="893709" y="1586262"/>
                    <a:pt x="1138157" y="1587551"/>
                  </a:cubicBezTo>
                  <a:cubicBezTo>
                    <a:pt x="1147231" y="1588606"/>
                    <a:pt x="1155918" y="1583576"/>
                    <a:pt x="1159505" y="1575193"/>
                  </a:cubicBezTo>
                  <a:cubicBezTo>
                    <a:pt x="1201010" y="1497153"/>
                    <a:pt x="1233521" y="1414665"/>
                    <a:pt x="1256409" y="1329311"/>
                  </a:cubicBezTo>
                  <a:cubicBezTo>
                    <a:pt x="1290405" y="1199657"/>
                    <a:pt x="1290338" y="1067331"/>
                    <a:pt x="1286858" y="935206"/>
                  </a:cubicBezTo>
                  <a:cubicBezTo>
                    <a:pt x="1284543" y="870432"/>
                    <a:pt x="1230061" y="819786"/>
                    <a:pt x="1165167" y="822098"/>
                  </a:cubicBezTo>
                  <a:cubicBezTo>
                    <a:pt x="1158675" y="822325"/>
                    <a:pt x="1152217" y="823093"/>
                    <a:pt x="1145853" y="824389"/>
                  </a:cubicBezTo>
                  <a:cubicBezTo>
                    <a:pt x="1145585" y="879744"/>
                    <a:pt x="1145230" y="935206"/>
                    <a:pt x="1144782" y="990781"/>
                  </a:cubicBezTo>
                  <a:cubicBezTo>
                    <a:pt x="1144902" y="998009"/>
                    <a:pt x="1144206" y="1005223"/>
                    <a:pt x="1142707" y="1012290"/>
                  </a:cubicBezTo>
                  <a:cubicBezTo>
                    <a:pt x="1137976" y="1031755"/>
                    <a:pt x="1118334" y="1043712"/>
                    <a:pt x="1098826" y="1038989"/>
                  </a:cubicBezTo>
                  <a:cubicBezTo>
                    <a:pt x="1086017" y="1035890"/>
                    <a:pt x="1075892" y="1026104"/>
                    <a:pt x="1072372" y="1013426"/>
                  </a:cubicBezTo>
                  <a:cubicBezTo>
                    <a:pt x="1070886" y="1006338"/>
                    <a:pt x="1070297" y="999084"/>
                    <a:pt x="1070632" y="991850"/>
                  </a:cubicBezTo>
                  <a:cubicBezTo>
                    <a:pt x="1070632" y="941151"/>
                    <a:pt x="1071100" y="890451"/>
                    <a:pt x="1071368" y="839685"/>
                  </a:cubicBezTo>
                  <a:cubicBezTo>
                    <a:pt x="1071769" y="770817"/>
                    <a:pt x="1072506" y="702016"/>
                    <a:pt x="1072372" y="633147"/>
                  </a:cubicBezTo>
                  <a:cubicBezTo>
                    <a:pt x="1072372" y="587591"/>
                    <a:pt x="1045603" y="551320"/>
                    <a:pt x="1003843" y="545375"/>
                  </a:cubicBezTo>
                  <a:cubicBezTo>
                    <a:pt x="974330" y="541100"/>
                    <a:pt x="943948" y="542703"/>
                    <a:pt x="912762" y="541635"/>
                  </a:cubicBezTo>
                  <a:cubicBezTo>
                    <a:pt x="912762" y="569422"/>
                    <a:pt x="912226" y="594672"/>
                    <a:pt x="912092" y="619921"/>
                  </a:cubicBezTo>
                  <a:cubicBezTo>
                    <a:pt x="912092" y="684515"/>
                    <a:pt x="911691" y="749108"/>
                    <a:pt x="910955" y="813634"/>
                  </a:cubicBezTo>
                  <a:cubicBezTo>
                    <a:pt x="910553" y="844027"/>
                    <a:pt x="888736" y="861996"/>
                    <a:pt x="862904" y="854381"/>
                  </a:cubicBezTo>
                  <a:cubicBezTo>
                    <a:pt x="845772" y="849304"/>
                    <a:pt x="836805" y="835945"/>
                    <a:pt x="836805" y="813501"/>
                  </a:cubicBezTo>
                  <a:cubicBezTo>
                    <a:pt x="836805" y="765139"/>
                    <a:pt x="837206" y="716845"/>
                    <a:pt x="837474" y="668550"/>
                  </a:cubicBezTo>
                  <a:cubicBezTo>
                    <a:pt x="837474" y="612974"/>
                    <a:pt x="838745" y="557399"/>
                    <a:pt x="838210" y="501556"/>
                  </a:cubicBezTo>
                  <a:cubicBezTo>
                    <a:pt x="838210" y="458939"/>
                    <a:pt x="818669" y="437564"/>
                    <a:pt x="776440" y="433155"/>
                  </a:cubicBezTo>
                  <a:cubicBezTo>
                    <a:pt x="751545" y="430884"/>
                    <a:pt x="726048" y="431285"/>
                    <a:pt x="698208" y="430283"/>
                  </a:cubicBezTo>
                  <a:close/>
                </a:path>
              </a:pathLst>
            </a:custGeom>
            <a:solidFill>
              <a:srgbClr val="000000"/>
            </a:solidFill>
            <a:ln w="667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C9CAE6D-F279-7090-3547-9C7AE6685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031" y="2230578"/>
            <a:ext cx="7820025" cy="5334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05FC92D-40F6-24CC-4114-DD522721004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9671"/>
          <a:stretch/>
        </p:blipFill>
        <p:spPr>
          <a:xfrm>
            <a:off x="3429001" y="2824162"/>
            <a:ext cx="3016065" cy="2758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C89D74B-E999-8578-6429-7BCE5E63D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9202" y="3098226"/>
            <a:ext cx="4517695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67677A8-97E0-4330-A737-7C12B124C6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8462" y="3554848"/>
            <a:ext cx="1868487" cy="252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5596A36-E239-E175-8104-16AA0B2A8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8482" y="3902812"/>
            <a:ext cx="4508467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14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70D0367D-7ADD-95FF-91CD-E31142899579}"/>
              </a:ext>
            </a:extLst>
          </p:cNvPr>
          <p:cNvSpPr txBox="1"/>
          <p:nvPr/>
        </p:nvSpPr>
        <p:spPr>
          <a:xfrm>
            <a:off x="613495" y="965787"/>
            <a:ext cx="11288219" cy="82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Helios Extended Bold"/>
                <a:cs typeface="Helios Extended Bold"/>
                <a:sym typeface="Helios Extended Bold"/>
              </a:rPr>
              <a:t>Повышение квалификации </a:t>
            </a:r>
          </a:p>
          <a:p>
            <a:pPr defTabSz="609630">
              <a:lnSpc>
                <a:spcPts val="28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Helios Extended Bold"/>
                <a:cs typeface="Helios Extended Bold"/>
                <a:sym typeface="Helios Extended Bold"/>
              </a:rPr>
              <a:t>«АДМИНИСТРИРОВАНИЕ ЭБС </a:t>
            </a:r>
            <a:r>
              <a:rPr lang="en-US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Helios Extended Bold"/>
                <a:cs typeface="Helios Extended Bold"/>
                <a:sym typeface="Helios Extended Bold"/>
              </a:rPr>
              <a:t>ZNANIUM</a:t>
            </a:r>
            <a:r>
              <a:rPr lang="ru-RU" sz="3600" b="1" dirty="0">
                <a:solidFill>
                  <a:srgbClr val="003FA3"/>
                </a:solidFill>
                <a:latin typeface="Kinetika Medium" panose="00000600000000000000" pitchFamily="2" charset="-52"/>
                <a:ea typeface="Helios Extended Bold"/>
                <a:cs typeface="Helios Extended Bold"/>
                <a:sym typeface="Helios Extended Bold"/>
              </a:rPr>
              <a:t>»</a:t>
            </a:r>
            <a:endParaRPr lang="en-US" sz="3600" b="1" dirty="0">
              <a:solidFill>
                <a:srgbClr val="003FA3"/>
              </a:solidFill>
              <a:latin typeface="Kinetika Medium" panose="00000600000000000000" pitchFamily="2" charset="-52"/>
              <a:ea typeface="Helios Extended Bold"/>
              <a:cs typeface="Helios Extended Bold"/>
              <a:sym typeface="Helios Extended Bold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DE76571-9923-7788-6D3D-EB563E3F4A86}"/>
              </a:ext>
            </a:extLst>
          </p:cNvPr>
          <p:cNvSpPr txBox="1"/>
          <p:nvPr/>
        </p:nvSpPr>
        <p:spPr>
          <a:xfrm>
            <a:off x="616137" y="1899803"/>
            <a:ext cx="7076434" cy="1877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defTabSz="60963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Формат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: 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дистанционный</a:t>
            </a:r>
            <a:endParaRPr lang="ru-RU" sz="1700" dirty="0">
              <a:solidFill>
                <a:srgbClr val="000000"/>
              </a:solidFill>
              <a:latin typeface="Kinetika" panose="00000500000000000000" pitchFamily="2" charset="-52"/>
              <a:ea typeface="Helios Extended"/>
              <a:cs typeface="Helios Extended"/>
              <a:sym typeface="Helios Extended"/>
            </a:endParaRPr>
          </a:p>
          <a:p>
            <a:pPr marL="285750" indent="-285750" defTabSz="60963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Объём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программы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: 16 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ак</a:t>
            </a:r>
            <a:r>
              <a:rPr lang="ru-RU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.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Ч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асов</a:t>
            </a:r>
            <a:endParaRPr lang="ru-RU" sz="1700" dirty="0">
              <a:solidFill>
                <a:srgbClr val="000000"/>
              </a:solidFill>
              <a:latin typeface="Kinetika" panose="00000500000000000000" pitchFamily="2" charset="-52"/>
              <a:ea typeface="Helios Extended"/>
              <a:cs typeface="Helios Extended"/>
              <a:sym typeface="Helios Extended"/>
            </a:endParaRPr>
          </a:p>
          <a:p>
            <a:pPr marL="285750" indent="-285750" defTabSz="60963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Продолжительность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обучения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: 3 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недели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.</a:t>
            </a:r>
            <a:endParaRPr lang="ru-RU" sz="1700" dirty="0">
              <a:solidFill>
                <a:srgbClr val="000000"/>
              </a:solidFill>
              <a:latin typeface="Kinetika" panose="00000500000000000000" pitchFamily="2" charset="-52"/>
              <a:ea typeface="Helios Extended"/>
              <a:cs typeface="Helios Extended"/>
              <a:sym typeface="Helios Extended"/>
            </a:endParaRPr>
          </a:p>
          <a:p>
            <a:pPr marL="285750" indent="-285750" defTabSz="60963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Образовательная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платформа</a:t>
            </a:r>
            <a:r>
              <a:rPr lang="en-US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: Moodle.</a:t>
            </a:r>
            <a:endParaRPr lang="ru-RU" sz="1700" dirty="0">
              <a:solidFill>
                <a:srgbClr val="000000"/>
              </a:solidFill>
              <a:latin typeface="Kinetika" panose="00000500000000000000" pitchFamily="2" charset="-52"/>
              <a:ea typeface="Helios Extended"/>
              <a:cs typeface="Helios Extended"/>
              <a:sym typeface="Helios Extended"/>
            </a:endParaRPr>
          </a:p>
          <a:p>
            <a:pPr marL="285750" indent="-285750" defTabSz="60963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Выдаваемый документ: </a:t>
            </a:r>
          </a:p>
          <a:p>
            <a:pPr defTabSz="609630">
              <a:spcAft>
                <a:spcPts val="600"/>
              </a:spcAft>
            </a:pPr>
            <a:r>
              <a:rPr lang="ru-RU" sz="1700" b="1" dirty="0">
                <a:solidFill>
                  <a:srgbClr val="000000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       </a:t>
            </a:r>
            <a:r>
              <a:rPr lang="ru-RU" sz="1700" b="1" dirty="0">
                <a:solidFill>
                  <a:srgbClr val="003FA3"/>
                </a:solidFill>
                <a:latin typeface="Kinetika" panose="00000500000000000000" pitchFamily="2" charset="-52"/>
                <a:ea typeface="Helios Extended"/>
                <a:cs typeface="Helios Extended"/>
                <a:sym typeface="Helios Extended"/>
              </a:rPr>
              <a:t>Удостоверение о повышении квалификации:</a:t>
            </a:r>
            <a:endParaRPr lang="en-US" sz="1700" b="1" dirty="0">
              <a:solidFill>
                <a:srgbClr val="003FA3"/>
              </a:solidFill>
              <a:latin typeface="Kinetika" panose="00000500000000000000" pitchFamily="2" charset="-52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28328FFC-ECE1-CF5B-5916-BDE61699F4A8}"/>
              </a:ext>
            </a:extLst>
          </p:cNvPr>
          <p:cNvSpPr/>
          <p:nvPr/>
        </p:nvSpPr>
        <p:spPr>
          <a:xfrm>
            <a:off x="4111411" y="152167"/>
            <a:ext cx="8115976" cy="6858000"/>
          </a:xfrm>
          <a:custGeom>
            <a:avLst/>
            <a:gdLst/>
            <a:ahLst/>
            <a:cxnLst/>
            <a:rect l="l" t="t" r="r" b="b"/>
            <a:pathLst>
              <a:path w="12173964" h="10287000">
                <a:moveTo>
                  <a:pt x="0" y="0"/>
                </a:moveTo>
                <a:lnTo>
                  <a:pt x="12173965" y="0"/>
                </a:lnTo>
                <a:lnTo>
                  <a:pt x="121739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016B15-2847-AA95-5074-C4F480DCBA07}"/>
              </a:ext>
            </a:extLst>
          </p:cNvPr>
          <p:cNvSpPr>
            <a:spLocks noChangeAspect="1"/>
          </p:cNvSpPr>
          <p:nvPr/>
        </p:nvSpPr>
        <p:spPr>
          <a:xfrm>
            <a:off x="995130" y="3816968"/>
            <a:ext cx="4121550" cy="2916000"/>
          </a:xfrm>
          <a:custGeom>
            <a:avLst/>
            <a:gdLst/>
            <a:ahLst/>
            <a:cxnLst/>
            <a:rect l="l" t="t" r="r" b="b"/>
            <a:pathLst>
              <a:path w="12768221" h="9033516">
                <a:moveTo>
                  <a:pt x="0" y="0"/>
                </a:moveTo>
                <a:lnTo>
                  <a:pt x="12768221" y="0"/>
                </a:lnTo>
                <a:lnTo>
                  <a:pt x="12768221" y="9033516"/>
                </a:lnTo>
                <a:lnTo>
                  <a:pt x="0" y="9033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12A5940-3BC6-B4DC-1D4E-87ED61521E56}"/>
              </a:ext>
            </a:extLst>
          </p:cNvPr>
          <p:cNvGrpSpPr/>
          <p:nvPr/>
        </p:nvGrpSpPr>
        <p:grpSpPr>
          <a:xfrm>
            <a:off x="6685851" y="1888196"/>
            <a:ext cx="6887847" cy="6858000"/>
            <a:chOff x="8808050" y="1798297"/>
            <a:chExt cx="10839950" cy="10792977"/>
          </a:xfrm>
        </p:grpSpPr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0646CE8D-F251-E3C7-54F5-3BB8D2A04A8C}"/>
                </a:ext>
              </a:extLst>
            </p:cNvPr>
            <p:cNvSpPr/>
            <p:nvPr/>
          </p:nvSpPr>
          <p:spPr>
            <a:xfrm rot="462294">
              <a:off x="8808050" y="1798297"/>
              <a:ext cx="10839950" cy="10792977"/>
            </a:xfrm>
            <a:custGeom>
              <a:avLst/>
              <a:gdLst/>
              <a:ahLst/>
              <a:cxnLst/>
              <a:rect l="l" t="t" r="r" b="b"/>
              <a:pathLst>
                <a:path w="15796130" h="15727680">
                  <a:moveTo>
                    <a:pt x="0" y="0"/>
                  </a:moveTo>
                  <a:lnTo>
                    <a:pt x="15796130" y="0"/>
                  </a:lnTo>
                  <a:lnTo>
                    <a:pt x="15796130" y="15727680"/>
                  </a:lnTo>
                  <a:lnTo>
                    <a:pt x="0" y="15727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ru-RU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3CA1E96-6F27-1E7F-2E3B-5507E7614435}"/>
                </a:ext>
              </a:extLst>
            </p:cNvPr>
            <p:cNvSpPr/>
            <p:nvPr/>
          </p:nvSpPr>
          <p:spPr>
            <a:xfrm>
              <a:off x="13627839" y="2175180"/>
              <a:ext cx="1884986" cy="966056"/>
            </a:xfrm>
            <a:custGeom>
              <a:avLst/>
              <a:gdLst/>
              <a:ahLst/>
              <a:cxnLst/>
              <a:rect l="l" t="t" r="r" b="b"/>
              <a:pathLst>
                <a:path w="8688838" h="4453030">
                  <a:moveTo>
                    <a:pt x="0" y="0"/>
                  </a:moveTo>
                  <a:lnTo>
                    <a:pt x="8688838" y="0"/>
                  </a:lnTo>
                  <a:lnTo>
                    <a:pt x="8688838" y="4453030"/>
                  </a:lnTo>
                  <a:lnTo>
                    <a:pt x="0" y="4453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B99C72-7E0D-5C44-ECA2-4B4A15CD9F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282" y="230323"/>
            <a:ext cx="1512000" cy="4388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D23805-7704-7678-524E-A6E2FC31BB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97057"/>
            <a:ext cx="1512000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41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5791</TotalTime>
  <Words>1802</Words>
  <Application>Microsoft Office PowerPoint</Application>
  <PresentationFormat>Широкоэкранный</PresentationFormat>
  <Paragraphs>207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45" baseType="lpstr">
      <vt:lpstr>-apple-system</vt:lpstr>
      <vt:lpstr>Arial</vt:lpstr>
      <vt:lpstr>Arial MT</vt:lpstr>
      <vt:lpstr>Calibri</vt:lpstr>
      <vt:lpstr>Calibri Light</vt:lpstr>
      <vt:lpstr>Cambria</vt:lpstr>
      <vt:lpstr>Cuprum</vt:lpstr>
      <vt:lpstr>Helios Extended</vt:lpstr>
      <vt:lpstr>Helios Extended Bold</vt:lpstr>
      <vt:lpstr>Kinetika</vt:lpstr>
      <vt:lpstr>Kinetika Medium</vt:lpstr>
      <vt:lpstr>Lucida Sans Unicode</vt:lpstr>
      <vt:lpstr>Montserrat</vt:lpstr>
      <vt:lpstr>Open Sans</vt:lpstr>
      <vt:lpstr>Roboto</vt:lpstr>
      <vt:lpstr>Tahoma</vt:lpstr>
      <vt:lpstr>Times New Roman</vt:lpstr>
      <vt:lpstr>Trebuchet MS</vt:lpstr>
      <vt:lpstr>Verdana</vt:lpstr>
      <vt:lpstr>Тема Office</vt:lpstr>
      <vt:lpstr>1_Тема Office</vt:lpstr>
      <vt:lpstr>2_Тема Office</vt:lpstr>
      <vt:lpstr>3_Тема Office</vt:lpstr>
      <vt:lpstr>2_Office Theme</vt:lpstr>
      <vt:lpstr>Office Theme</vt:lpstr>
      <vt:lpstr>Поддержка библиотек  образовательных учреждений СПО  в обучении читателей работе  с ЭБС Znanium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Портенко Юлия Станиславовна</dc:creator>
  <cp:lastModifiedBy>Соломицкая Кристина Олеговна</cp:lastModifiedBy>
  <cp:revision>579</cp:revision>
  <cp:lastPrinted>2024-04-08T12:05:36Z</cp:lastPrinted>
  <dcterms:created xsi:type="dcterms:W3CDTF">2024-03-18T05:42:25Z</dcterms:created>
  <dcterms:modified xsi:type="dcterms:W3CDTF">2025-03-17T20:43:33Z</dcterms:modified>
</cp:coreProperties>
</file>