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92" r:id="rId2"/>
    <p:sldId id="320" r:id="rId3"/>
    <p:sldId id="321" r:id="rId4"/>
    <p:sldId id="317" r:id="rId5"/>
    <p:sldId id="318" r:id="rId6"/>
    <p:sldId id="319" r:id="rId7"/>
    <p:sldId id="322" r:id="rId8"/>
    <p:sldId id="323" r:id="rId9"/>
    <p:sldId id="288" r:id="rId10"/>
    <p:sldId id="324" r:id="rId11"/>
    <p:sldId id="325" r:id="rId12"/>
    <p:sldId id="326"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ladimir Prudnikov" initials="VP" lastIdx="1" clrIdx="0">
    <p:extLst>
      <p:ext uri="{19B8F6BF-5375-455C-9EA6-DF929625EA0E}">
        <p15:presenceInfo xmlns:p15="http://schemas.microsoft.com/office/powerpoint/2012/main" userId="7facd4765a1f6e6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3309CF"/>
    <a:srgbClr val="0E63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41" autoAdjust="0"/>
    <p:restoredTop sz="94660"/>
  </p:normalViewPr>
  <p:slideViewPr>
    <p:cSldViewPr snapToGrid="0">
      <p:cViewPr varScale="1">
        <p:scale>
          <a:sx n="77" d="100"/>
          <a:sy n="77" d="100"/>
        </p:scale>
        <p:origin x="1482" y="96"/>
      </p:cViewPr>
      <p:guideLst/>
    </p:cSldViewPr>
  </p:slideViewPr>
  <p:notesTextViewPr>
    <p:cViewPr>
      <p:scale>
        <a:sx n="1" d="1"/>
        <a:sy n="1" d="1"/>
      </p:scale>
      <p:origin x="0" y="0"/>
    </p:cViewPr>
  </p:notesTextViewPr>
  <p:notesViewPr>
    <p:cSldViewPr snapToGrid="0">
      <p:cViewPr varScale="1">
        <p:scale>
          <a:sx n="54" d="100"/>
          <a:sy n="54" d="100"/>
        </p:scale>
        <p:origin x="2640"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294F25-053F-43A9-A0B6-7F09A33C53BE}" type="datetimeFigureOut">
              <a:rPr lang="ru-RU" smtClean="0"/>
              <a:t>27.01.2021</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92A3FE-DF87-4F6A-94B4-B401716A0825}" type="slidenum">
              <a:rPr lang="ru-RU" smtClean="0"/>
              <a:t>‹#›</a:t>
            </a:fld>
            <a:endParaRPr lang="ru-RU"/>
          </a:p>
        </p:txBody>
      </p:sp>
    </p:spTree>
    <p:extLst>
      <p:ext uri="{BB962C8B-B14F-4D97-AF65-F5344CB8AC3E}">
        <p14:creationId xmlns:p14="http://schemas.microsoft.com/office/powerpoint/2010/main" val="2382066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35BAEB9-C9D8-4BAF-9D27-53FE7010A674}" type="datetimeFigureOut">
              <a:rPr lang="ru-RU" smtClean="0"/>
              <a:t>27.01.2021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A0A777D-9978-4DB6-B430-16E6C8AA29C0}" type="slidenum">
              <a:rPr lang="ru-RU" smtClean="0"/>
              <a:t>‹#›</a:t>
            </a:fld>
            <a:endParaRPr lang="ru-RU"/>
          </a:p>
        </p:txBody>
      </p:sp>
    </p:spTree>
    <p:extLst>
      <p:ext uri="{BB962C8B-B14F-4D97-AF65-F5344CB8AC3E}">
        <p14:creationId xmlns:p14="http://schemas.microsoft.com/office/powerpoint/2010/main" val="710249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35BAEB9-C9D8-4BAF-9D27-53FE7010A674}" type="datetimeFigureOut">
              <a:rPr lang="ru-RU" smtClean="0"/>
              <a:t>27.01.2021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A0A777D-9978-4DB6-B430-16E6C8AA29C0}" type="slidenum">
              <a:rPr lang="ru-RU" smtClean="0"/>
              <a:t>‹#›</a:t>
            </a:fld>
            <a:endParaRPr lang="ru-RU"/>
          </a:p>
        </p:txBody>
      </p:sp>
    </p:spTree>
    <p:extLst>
      <p:ext uri="{BB962C8B-B14F-4D97-AF65-F5344CB8AC3E}">
        <p14:creationId xmlns:p14="http://schemas.microsoft.com/office/powerpoint/2010/main" val="941824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35BAEB9-C9D8-4BAF-9D27-53FE7010A674}" type="datetimeFigureOut">
              <a:rPr lang="ru-RU" smtClean="0"/>
              <a:t>27.01.2021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A0A777D-9978-4DB6-B430-16E6C8AA29C0}" type="slidenum">
              <a:rPr lang="ru-RU" smtClean="0"/>
              <a:t>‹#›</a:t>
            </a:fld>
            <a:endParaRPr lang="ru-RU"/>
          </a:p>
        </p:txBody>
      </p:sp>
    </p:spTree>
    <p:extLst>
      <p:ext uri="{BB962C8B-B14F-4D97-AF65-F5344CB8AC3E}">
        <p14:creationId xmlns:p14="http://schemas.microsoft.com/office/powerpoint/2010/main" val="2430332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35BAEB9-C9D8-4BAF-9D27-53FE7010A674}" type="datetimeFigureOut">
              <a:rPr lang="ru-RU" smtClean="0"/>
              <a:t>27.01.2021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A0A777D-9978-4DB6-B430-16E6C8AA29C0}" type="slidenum">
              <a:rPr lang="ru-RU" smtClean="0"/>
              <a:t>‹#›</a:t>
            </a:fld>
            <a:endParaRPr lang="ru-RU"/>
          </a:p>
        </p:txBody>
      </p:sp>
    </p:spTree>
    <p:extLst>
      <p:ext uri="{BB962C8B-B14F-4D97-AF65-F5344CB8AC3E}">
        <p14:creationId xmlns:p14="http://schemas.microsoft.com/office/powerpoint/2010/main" val="3900448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35BAEB9-C9D8-4BAF-9D27-53FE7010A674}" type="datetimeFigureOut">
              <a:rPr lang="ru-RU" smtClean="0"/>
              <a:t>27.01.2021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A0A777D-9978-4DB6-B430-16E6C8AA29C0}" type="slidenum">
              <a:rPr lang="ru-RU" smtClean="0"/>
              <a:t>‹#›</a:t>
            </a:fld>
            <a:endParaRPr lang="ru-RU"/>
          </a:p>
        </p:txBody>
      </p:sp>
    </p:spTree>
    <p:extLst>
      <p:ext uri="{BB962C8B-B14F-4D97-AF65-F5344CB8AC3E}">
        <p14:creationId xmlns:p14="http://schemas.microsoft.com/office/powerpoint/2010/main" val="3608621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35BAEB9-C9D8-4BAF-9D27-53FE7010A674}" type="datetimeFigureOut">
              <a:rPr lang="ru-RU" smtClean="0"/>
              <a:t>27.01.2021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A0A777D-9978-4DB6-B430-16E6C8AA29C0}" type="slidenum">
              <a:rPr lang="ru-RU" smtClean="0"/>
              <a:t>‹#›</a:t>
            </a:fld>
            <a:endParaRPr lang="ru-RU"/>
          </a:p>
        </p:txBody>
      </p:sp>
    </p:spTree>
    <p:extLst>
      <p:ext uri="{BB962C8B-B14F-4D97-AF65-F5344CB8AC3E}">
        <p14:creationId xmlns:p14="http://schemas.microsoft.com/office/powerpoint/2010/main" val="2268980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35BAEB9-C9D8-4BAF-9D27-53FE7010A674}" type="datetimeFigureOut">
              <a:rPr lang="ru-RU" smtClean="0"/>
              <a:t>27.01.2021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A0A777D-9978-4DB6-B430-16E6C8AA29C0}" type="slidenum">
              <a:rPr lang="ru-RU" smtClean="0"/>
              <a:t>‹#›</a:t>
            </a:fld>
            <a:endParaRPr lang="ru-RU"/>
          </a:p>
        </p:txBody>
      </p:sp>
    </p:spTree>
    <p:extLst>
      <p:ext uri="{BB962C8B-B14F-4D97-AF65-F5344CB8AC3E}">
        <p14:creationId xmlns:p14="http://schemas.microsoft.com/office/powerpoint/2010/main" val="659004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35BAEB9-C9D8-4BAF-9D27-53FE7010A674}" type="datetimeFigureOut">
              <a:rPr lang="ru-RU" smtClean="0"/>
              <a:t>27.01.2021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A0A777D-9978-4DB6-B430-16E6C8AA29C0}" type="slidenum">
              <a:rPr lang="ru-RU" smtClean="0"/>
              <a:t>‹#›</a:t>
            </a:fld>
            <a:endParaRPr lang="ru-RU"/>
          </a:p>
        </p:txBody>
      </p:sp>
    </p:spTree>
    <p:extLst>
      <p:ext uri="{BB962C8B-B14F-4D97-AF65-F5344CB8AC3E}">
        <p14:creationId xmlns:p14="http://schemas.microsoft.com/office/powerpoint/2010/main" val="1213581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BAEB9-C9D8-4BAF-9D27-53FE7010A674}" type="datetimeFigureOut">
              <a:rPr lang="ru-RU" smtClean="0"/>
              <a:t>27.01.2021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A0A777D-9978-4DB6-B430-16E6C8AA29C0}" type="slidenum">
              <a:rPr lang="ru-RU" smtClean="0"/>
              <a:t>‹#›</a:t>
            </a:fld>
            <a:endParaRPr lang="ru-RU"/>
          </a:p>
        </p:txBody>
      </p:sp>
    </p:spTree>
    <p:extLst>
      <p:ext uri="{BB962C8B-B14F-4D97-AF65-F5344CB8AC3E}">
        <p14:creationId xmlns:p14="http://schemas.microsoft.com/office/powerpoint/2010/main" val="3773394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35BAEB9-C9D8-4BAF-9D27-53FE7010A674}" type="datetimeFigureOut">
              <a:rPr lang="ru-RU" smtClean="0"/>
              <a:t>27.01.2021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A0A777D-9978-4DB6-B430-16E6C8AA29C0}" type="slidenum">
              <a:rPr lang="ru-RU" smtClean="0"/>
              <a:t>‹#›</a:t>
            </a:fld>
            <a:endParaRPr lang="ru-RU"/>
          </a:p>
        </p:txBody>
      </p:sp>
    </p:spTree>
    <p:extLst>
      <p:ext uri="{BB962C8B-B14F-4D97-AF65-F5344CB8AC3E}">
        <p14:creationId xmlns:p14="http://schemas.microsoft.com/office/powerpoint/2010/main" val="1430618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35BAEB9-C9D8-4BAF-9D27-53FE7010A674}" type="datetimeFigureOut">
              <a:rPr lang="ru-RU" smtClean="0"/>
              <a:t>27.01.2021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A0A777D-9978-4DB6-B430-16E6C8AA29C0}" type="slidenum">
              <a:rPr lang="ru-RU" smtClean="0"/>
              <a:t>‹#›</a:t>
            </a:fld>
            <a:endParaRPr lang="ru-RU"/>
          </a:p>
        </p:txBody>
      </p:sp>
    </p:spTree>
    <p:extLst>
      <p:ext uri="{BB962C8B-B14F-4D97-AF65-F5344CB8AC3E}">
        <p14:creationId xmlns:p14="http://schemas.microsoft.com/office/powerpoint/2010/main" val="1748759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7000">
              <a:srgbClr val="3309CF"/>
            </a:gs>
            <a:gs pos="1000">
              <a:srgbClr val="0070C0"/>
            </a:gs>
            <a:gs pos="0">
              <a:schemeClr val="accent1">
                <a:lumMod val="40000"/>
                <a:lumOff val="60000"/>
              </a:schemeClr>
            </a:gs>
            <a:gs pos="12000">
              <a:schemeClr val="accent1">
                <a:lumMod val="95000"/>
                <a:lumOff val="5000"/>
              </a:schemeClr>
            </a:gs>
            <a:gs pos="67000">
              <a:schemeClr val="accent1">
                <a:lumMod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5BAEB9-C9D8-4BAF-9D27-53FE7010A674}" type="datetimeFigureOut">
              <a:rPr lang="ru-RU" smtClean="0"/>
              <a:t>27.01.2021</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0A777D-9978-4DB6-B430-16E6C8AA29C0}" type="slidenum">
              <a:rPr lang="ru-RU" smtClean="0"/>
              <a:t>‹#›</a:t>
            </a:fld>
            <a:endParaRPr lang="ru-RU"/>
          </a:p>
        </p:txBody>
      </p:sp>
    </p:spTree>
    <p:extLst>
      <p:ext uri="{BB962C8B-B14F-4D97-AF65-F5344CB8AC3E}">
        <p14:creationId xmlns:p14="http://schemas.microsoft.com/office/powerpoint/2010/main" val="30777962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consultantplus://offline/ref=BBE4271E697E1B503E4BD237D34E60674C6C4CF44F228C9D1751FE8DE809F1E9E84012371DC244D16F7E0F002EB0287D59C44F19367479973358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consultantplus://offline/ref=BBE4271E697E1B503E4BD237D34E60674C694FF24E278C9D1751FE8DE809F1E9E84012371DC047DF6A7E0F002EB0287D59C44F19367479973358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consultantplus://offline/ref=BBE4271E697E1B503E4BD237D34E60674C694FF24E278C9D1751FE8DE809F1E9E84012371DCA43DB60210A153FE825744EDA4E062A767B3954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122362"/>
            <a:ext cx="7772400" cy="3353843"/>
          </a:xfrm>
        </p:spPr>
        <p:txBody>
          <a:bodyPr>
            <a:noAutofit/>
          </a:bodyPr>
          <a:lstStyle/>
          <a:p>
            <a:pPr>
              <a:lnSpc>
                <a:spcPct val="107000"/>
              </a:lnSpc>
              <a:spcAft>
                <a:spcPts val="800"/>
              </a:spcAft>
            </a:pPr>
            <a:r>
              <a:rPr lang="ru-RU" sz="4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Между  Сциллой научной этики и Харибдой закона или как правильно опубликовать рукопись?</a:t>
            </a:r>
            <a:r>
              <a:rPr lang="en-US" sz="4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r>
            <a:br>
              <a:rPr lang="en-US" sz="4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ru-RU"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Часть 2</a:t>
            </a:r>
            <a:endParaRPr lang="ru-RU"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одзаголовок 2"/>
          <p:cNvSpPr>
            <a:spLocks noGrp="1"/>
          </p:cNvSpPr>
          <p:nvPr>
            <p:ph type="subTitle" idx="1"/>
          </p:nvPr>
        </p:nvSpPr>
        <p:spPr>
          <a:xfrm>
            <a:off x="1143000" y="4916244"/>
            <a:ext cx="6858000" cy="1742739"/>
          </a:xfrm>
        </p:spPr>
        <p:txBody>
          <a:bodyPr>
            <a:normAutofit lnSpcReduction="10000"/>
          </a:bodyPr>
          <a:lstStyle/>
          <a:p>
            <a:pPr algn="r"/>
            <a:r>
              <a:rPr lang="ru-RU" sz="1800" dirty="0"/>
              <a:t>                                                             </a:t>
            </a:r>
          </a:p>
          <a:p>
            <a:pPr algn="r"/>
            <a:r>
              <a:rPr lang="ru-RU" sz="1800" dirty="0">
                <a:solidFill>
                  <a:schemeClr val="bg1"/>
                </a:solidFill>
              </a:rPr>
              <a:t>Прудников Владимир Михайлович,</a:t>
            </a:r>
          </a:p>
          <a:p>
            <a:pPr algn="r"/>
            <a:r>
              <a:rPr lang="ru-RU" sz="1800" dirty="0">
                <a:solidFill>
                  <a:schemeClr val="bg1"/>
                </a:solidFill>
              </a:rPr>
              <a:t>                                                                                             Главный редактор</a:t>
            </a:r>
          </a:p>
          <a:p>
            <a:pPr algn="r"/>
            <a:r>
              <a:rPr lang="ru-RU" sz="1800" dirty="0">
                <a:solidFill>
                  <a:schemeClr val="bg1"/>
                </a:solidFill>
              </a:rPr>
              <a:t>                                                       Научно-издательский центр ИНФРА-М,</a:t>
            </a:r>
          </a:p>
          <a:p>
            <a:pPr algn="r"/>
            <a:r>
              <a:rPr lang="ru-RU" sz="1800" dirty="0">
                <a:solidFill>
                  <a:schemeClr val="bg1"/>
                </a:solidFill>
              </a:rPr>
              <a:t>январь 2021г.</a:t>
            </a:r>
          </a:p>
          <a:p>
            <a:endParaRPr lang="ru-RU" dirty="0"/>
          </a:p>
        </p:txBody>
      </p:sp>
    </p:spTree>
    <p:extLst>
      <p:ext uri="{BB962C8B-B14F-4D97-AF65-F5344CB8AC3E}">
        <p14:creationId xmlns:p14="http://schemas.microsoft.com/office/powerpoint/2010/main" val="796180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27A6DE-D994-40AE-89E8-F9A9682B74DF}"/>
              </a:ext>
            </a:extLst>
          </p:cNvPr>
          <p:cNvSpPr>
            <a:spLocks noGrp="1"/>
          </p:cNvSpPr>
          <p:nvPr>
            <p:ph type="title"/>
          </p:nvPr>
        </p:nvSpPr>
        <p:spPr/>
        <p:txBody>
          <a:bodyPr/>
          <a:lstStyle/>
          <a:p>
            <a:pPr algn="ctr"/>
            <a:r>
              <a:rPr lang="ru-RU" dirty="0">
                <a:solidFill>
                  <a:srgbClr val="FFFFFF"/>
                </a:solidFill>
              </a:rPr>
              <a:t>Наука не терпит суеты</a:t>
            </a:r>
            <a:endParaRPr lang="ru-RU" dirty="0"/>
          </a:p>
        </p:txBody>
      </p:sp>
      <p:sp>
        <p:nvSpPr>
          <p:cNvPr id="3" name="Объект 2">
            <a:extLst>
              <a:ext uri="{FF2B5EF4-FFF2-40B4-BE49-F238E27FC236}">
                <a16:creationId xmlns:a16="http://schemas.microsoft.com/office/drawing/2014/main" id="{D7BDB279-9C77-40C4-AC49-FABD1F89F7E1}"/>
              </a:ext>
            </a:extLst>
          </p:cNvPr>
          <p:cNvSpPr>
            <a:spLocks noGrp="1"/>
          </p:cNvSpPr>
          <p:nvPr>
            <p:ph idx="1"/>
          </p:nvPr>
        </p:nvSpPr>
        <p:spPr/>
        <p:txBody>
          <a:bodyPr>
            <a:normAutofit lnSpcReduction="10000"/>
          </a:bodyPr>
          <a:lstStyle/>
          <a:p>
            <a:r>
              <a:rPr lang="en-US" dirty="0">
                <a:solidFill>
                  <a:srgbClr val="FFFFFF"/>
                </a:solidFill>
              </a:rPr>
              <a:t>…</a:t>
            </a:r>
            <a:r>
              <a:rPr lang="ru-RU" dirty="0">
                <a:solidFill>
                  <a:srgbClr val="FFFFFF"/>
                </a:solidFill>
              </a:rPr>
              <a:t>научные тексты пишутся не потому что есть потребность в приращении научного знания, а потому что они помогают решать задачи ненаучного характера, оказываясь частью многостраничных отчетностей, призванных фиксировать результаты профессиональной деятельности ученых, чтобы университет потом мог доказать свою эффективность количеством публикаций. </a:t>
            </a:r>
            <a:r>
              <a:rPr lang="en-US" sz="1700" dirty="0">
                <a:solidFill>
                  <a:srgbClr val="FFFFFF"/>
                </a:solidFill>
              </a:rPr>
              <a:t>&lt;</a:t>
            </a:r>
            <a:r>
              <a:rPr lang="ru-RU" sz="1700" dirty="0">
                <a:solidFill>
                  <a:srgbClr val="FFFFFF"/>
                </a:solidFill>
              </a:rPr>
              <a:t>1</a:t>
            </a:r>
            <a:r>
              <a:rPr lang="en-US" sz="1700" dirty="0">
                <a:solidFill>
                  <a:srgbClr val="FFFFFF"/>
                </a:solidFill>
              </a:rPr>
              <a:t>&gt;</a:t>
            </a:r>
            <a:endParaRPr lang="ru-RU" sz="1700" dirty="0">
              <a:solidFill>
                <a:srgbClr val="FFFFFF"/>
              </a:solidFill>
            </a:endParaRPr>
          </a:p>
          <a:p>
            <a:pPr marL="0" indent="0">
              <a:buNone/>
            </a:pPr>
            <a:r>
              <a:rPr lang="en-US" sz="1700" dirty="0">
                <a:solidFill>
                  <a:srgbClr val="FFFFFF"/>
                </a:solidFill>
              </a:rPr>
              <a:t>&lt;1&gt;</a:t>
            </a:r>
            <a:r>
              <a:rPr lang="ru-RU" sz="1700" dirty="0">
                <a:solidFill>
                  <a:srgbClr val="FFFFFF"/>
                </a:solidFill>
              </a:rPr>
              <a:t>Кулешова А. В., Подвойский Д. Г. Парадоксы публикационной активности в поле современной российской науки: генезис, диагноз, тренды//Мониторинг общественного мнения:</a:t>
            </a:r>
            <a:r>
              <a:rPr lang="en-US" sz="1700" dirty="0">
                <a:solidFill>
                  <a:srgbClr val="FFFFFF"/>
                </a:solidFill>
              </a:rPr>
              <a:t> </a:t>
            </a:r>
            <a:r>
              <a:rPr lang="ru-RU" sz="1700" dirty="0">
                <a:solidFill>
                  <a:srgbClr val="FFFFFF"/>
                </a:solidFill>
              </a:rPr>
              <a:t>Экономические и социальные перемены. 2018. № 4. С. 169—210. https://doi.org/ 10.14515/monitoring.2018.4.10.</a:t>
            </a:r>
            <a:r>
              <a:rPr lang="en-US" sz="1700" dirty="0">
                <a:solidFill>
                  <a:srgbClr val="FFFFFF"/>
                </a:solidFill>
              </a:rPr>
              <a:t> (</a:t>
            </a:r>
            <a:r>
              <a:rPr lang="ru-RU" sz="1700" dirty="0">
                <a:solidFill>
                  <a:srgbClr val="FFFFFF"/>
                </a:solidFill>
              </a:rPr>
              <a:t>Дата обращения </a:t>
            </a:r>
            <a:r>
              <a:rPr lang="en-US" sz="1700" dirty="0">
                <a:solidFill>
                  <a:srgbClr val="FFFFFF"/>
                </a:solidFill>
              </a:rPr>
              <a:t>25</a:t>
            </a:r>
            <a:r>
              <a:rPr lang="ru-RU" sz="1700" dirty="0">
                <a:solidFill>
                  <a:srgbClr val="FFFFFF"/>
                </a:solidFill>
              </a:rPr>
              <a:t>.</a:t>
            </a:r>
            <a:r>
              <a:rPr lang="en-US" sz="1700" dirty="0">
                <a:solidFill>
                  <a:srgbClr val="FFFFFF"/>
                </a:solidFill>
              </a:rPr>
              <a:t>01</a:t>
            </a:r>
            <a:r>
              <a:rPr lang="ru-RU" sz="1700" dirty="0">
                <a:solidFill>
                  <a:srgbClr val="FFFFFF"/>
                </a:solidFill>
              </a:rPr>
              <a:t>.</a:t>
            </a:r>
            <a:r>
              <a:rPr lang="en-US" sz="1700" dirty="0">
                <a:solidFill>
                  <a:srgbClr val="FFFFFF"/>
                </a:solidFill>
              </a:rPr>
              <a:t>2021)</a:t>
            </a:r>
            <a:endParaRPr lang="ru-RU" sz="1700" dirty="0">
              <a:solidFill>
                <a:srgbClr val="FFFFFF"/>
              </a:solidFill>
            </a:endParaRPr>
          </a:p>
        </p:txBody>
      </p:sp>
    </p:spTree>
    <p:extLst>
      <p:ext uri="{BB962C8B-B14F-4D97-AF65-F5344CB8AC3E}">
        <p14:creationId xmlns:p14="http://schemas.microsoft.com/office/powerpoint/2010/main" val="3556346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111FD-B70D-417E-A044-500B15AC12CA}"/>
              </a:ext>
            </a:extLst>
          </p:cNvPr>
          <p:cNvSpPr>
            <a:spLocks noGrp="1"/>
          </p:cNvSpPr>
          <p:nvPr>
            <p:ph type="title"/>
          </p:nvPr>
        </p:nvSpPr>
        <p:spPr/>
        <p:txBody>
          <a:bodyPr/>
          <a:lstStyle/>
          <a:p>
            <a:pPr algn="ctr"/>
            <a:r>
              <a:rPr lang="ru-RU" dirty="0">
                <a:solidFill>
                  <a:srgbClr val="FFFFFF"/>
                </a:solidFill>
              </a:rPr>
              <a:t>Наука не терпит суеты</a:t>
            </a:r>
          </a:p>
        </p:txBody>
      </p:sp>
      <p:sp>
        <p:nvSpPr>
          <p:cNvPr id="3" name="Объект 2">
            <a:extLst>
              <a:ext uri="{FF2B5EF4-FFF2-40B4-BE49-F238E27FC236}">
                <a16:creationId xmlns:a16="http://schemas.microsoft.com/office/drawing/2014/main" id="{678F72D0-4AFF-4776-A3FE-070A14BCDAB3}"/>
              </a:ext>
            </a:extLst>
          </p:cNvPr>
          <p:cNvSpPr>
            <a:spLocks noGrp="1"/>
          </p:cNvSpPr>
          <p:nvPr>
            <p:ph idx="1"/>
          </p:nvPr>
        </p:nvSpPr>
        <p:spPr/>
        <p:txBody>
          <a:bodyPr>
            <a:normAutofit fontScale="85000" lnSpcReduction="10000"/>
          </a:bodyPr>
          <a:lstStyle/>
          <a:p>
            <a:r>
              <a:rPr lang="ru-RU" dirty="0">
                <a:solidFill>
                  <a:srgbClr val="FFFFFF"/>
                </a:solidFill>
              </a:rPr>
              <a:t>Публикационный оброк регламентировал количество и место публикации статей, которые каждый штатный работник бюджетной образовательной организации обязан написать в течение учебного года</a:t>
            </a:r>
            <a:r>
              <a:rPr lang="en-US" dirty="0">
                <a:solidFill>
                  <a:srgbClr val="FFFFFF"/>
                </a:solidFill>
              </a:rPr>
              <a:t> </a:t>
            </a:r>
            <a:r>
              <a:rPr lang="en-US" sz="1700" dirty="0">
                <a:solidFill>
                  <a:srgbClr val="FFFFFF"/>
                </a:solidFill>
              </a:rPr>
              <a:t>&lt;1&gt;</a:t>
            </a:r>
          </a:p>
          <a:p>
            <a:r>
              <a:rPr lang="ru-RU" dirty="0">
                <a:solidFill>
                  <a:srgbClr val="FFFFFF"/>
                </a:solidFill>
              </a:rPr>
              <a:t>… инспекторы начисляют баллы за статьи с непроходимыми дебрями сносок, но популярный учебник, предназначенный для студентов и широкого круга читателей, обладает для них небольшой ценностью» </a:t>
            </a:r>
            <a:r>
              <a:rPr lang="en-US" sz="1700" dirty="0">
                <a:solidFill>
                  <a:srgbClr val="FFFFFF"/>
                </a:solidFill>
              </a:rPr>
              <a:t>&lt;2&gt;</a:t>
            </a:r>
          </a:p>
          <a:p>
            <a:r>
              <a:rPr lang="en-US" sz="1800" dirty="0">
                <a:solidFill>
                  <a:srgbClr val="FFFFFF"/>
                </a:solidFill>
              </a:rPr>
              <a:t>&lt;1&gt; </a:t>
            </a:r>
            <a:r>
              <a:rPr lang="ru-RU" sz="1800" dirty="0">
                <a:solidFill>
                  <a:srgbClr val="FFFFFF"/>
                </a:solidFill>
              </a:rPr>
              <a:t>Цит. по Кулешова А. В., Подвойский Д. Г. Парадоксы публикационной активности в поле современной российской науки: генезис, диагноз, тренды//Мониторинг общественного мнения:</a:t>
            </a:r>
            <a:r>
              <a:rPr lang="en-US" sz="1800" dirty="0">
                <a:solidFill>
                  <a:srgbClr val="FFFFFF"/>
                </a:solidFill>
              </a:rPr>
              <a:t> </a:t>
            </a:r>
            <a:r>
              <a:rPr lang="ru-RU" sz="1800" dirty="0">
                <a:solidFill>
                  <a:srgbClr val="FFFFFF"/>
                </a:solidFill>
              </a:rPr>
              <a:t>Экономические и социальные перемены. 2018. № 4. С. 169—210. https://doi.org/ 10.14515/monitoring.2018.4.10. (дата обращения: 25.01.2021</a:t>
            </a:r>
          </a:p>
          <a:p>
            <a:r>
              <a:rPr lang="en-US" sz="1600" dirty="0">
                <a:solidFill>
                  <a:srgbClr val="FFFFFF"/>
                </a:solidFill>
              </a:rPr>
              <a:t>&lt;2&gt; </a:t>
            </a:r>
            <a:r>
              <a:rPr lang="ru-RU" sz="1600" dirty="0" err="1">
                <a:solidFill>
                  <a:srgbClr val="FFFFFF"/>
                </a:solidFill>
              </a:rPr>
              <a:t>Иглтон</a:t>
            </a:r>
            <a:r>
              <a:rPr lang="ru-RU" sz="1600" dirty="0">
                <a:solidFill>
                  <a:srgbClr val="FFFFFF"/>
                </a:solidFill>
              </a:rPr>
              <a:t> Т. Медленная смерть университета [Электронный ресурс]. URL: https://scepsis.net/library/id_3672.html (дата обращения: 25.01.2021).</a:t>
            </a:r>
          </a:p>
        </p:txBody>
      </p:sp>
    </p:spTree>
    <p:extLst>
      <p:ext uri="{BB962C8B-B14F-4D97-AF65-F5344CB8AC3E}">
        <p14:creationId xmlns:p14="http://schemas.microsoft.com/office/powerpoint/2010/main" val="510761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72E18B7-9E0D-4F34-9F17-93567BFE5B37}"/>
              </a:ext>
            </a:extLst>
          </p:cNvPr>
          <p:cNvSpPr>
            <a:spLocks noGrp="1"/>
          </p:cNvSpPr>
          <p:nvPr>
            <p:ph type="title"/>
          </p:nvPr>
        </p:nvSpPr>
        <p:spPr/>
        <p:txBody>
          <a:bodyPr>
            <a:normAutofit/>
          </a:bodyPr>
          <a:lstStyle/>
          <a:p>
            <a:pPr algn="ctr"/>
            <a:r>
              <a:rPr lang="ru-RU" sz="4800" dirty="0">
                <a:solidFill>
                  <a:schemeClr val="bg1"/>
                </a:solidFill>
                <a:highlight>
                  <a:srgbClr val="000080"/>
                </a:highlight>
              </a:rPr>
              <a:t>Продолжение 2 февраля</a:t>
            </a:r>
          </a:p>
        </p:txBody>
      </p:sp>
    </p:spTree>
    <p:extLst>
      <p:ext uri="{BB962C8B-B14F-4D97-AF65-F5344CB8AC3E}">
        <p14:creationId xmlns:p14="http://schemas.microsoft.com/office/powerpoint/2010/main" val="2193829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34CA77-F3E4-4FAD-AF1E-4C9DFDB72EC3}"/>
              </a:ext>
            </a:extLst>
          </p:cNvPr>
          <p:cNvSpPr>
            <a:spLocks noGrp="1"/>
          </p:cNvSpPr>
          <p:nvPr>
            <p:ph type="title"/>
          </p:nvPr>
        </p:nvSpPr>
        <p:spPr/>
        <p:txBody>
          <a:bodyPr/>
          <a:lstStyle/>
          <a:p>
            <a:pPr algn="ctr"/>
            <a:r>
              <a:rPr lang="ru-RU" dirty="0">
                <a:solidFill>
                  <a:srgbClr val="FFFFFF"/>
                </a:solidFill>
              </a:rPr>
              <a:t>Служебное произведение </a:t>
            </a:r>
            <a:r>
              <a:rPr lang="ru-RU" sz="1000" dirty="0">
                <a:solidFill>
                  <a:srgbClr val="FFFFFF"/>
                </a:solidFill>
              </a:rPr>
              <a:t>(1)</a:t>
            </a:r>
          </a:p>
        </p:txBody>
      </p:sp>
      <p:sp>
        <p:nvSpPr>
          <p:cNvPr id="3" name="Объект 2">
            <a:extLst>
              <a:ext uri="{FF2B5EF4-FFF2-40B4-BE49-F238E27FC236}">
                <a16:creationId xmlns:a16="http://schemas.microsoft.com/office/drawing/2014/main" id="{36FF584D-6215-41F7-AF68-AA6A4D5374EF}"/>
              </a:ext>
            </a:extLst>
          </p:cNvPr>
          <p:cNvSpPr>
            <a:spLocks noGrp="1"/>
          </p:cNvSpPr>
          <p:nvPr>
            <p:ph idx="1"/>
          </p:nvPr>
        </p:nvSpPr>
        <p:spPr>
          <a:xfrm>
            <a:off x="628650" y="1477818"/>
            <a:ext cx="7886700" cy="5227782"/>
          </a:xfrm>
        </p:spPr>
        <p:txBody>
          <a:bodyPr>
            <a:normAutofit fontScale="32500" lnSpcReduction="20000"/>
          </a:bodyPr>
          <a:lstStyle/>
          <a:p>
            <a:pPr indent="342900" algn="just"/>
            <a:r>
              <a:rPr lang="ru-RU" sz="5000" b="1" dirty="0">
                <a:solidFill>
                  <a:srgbClr val="FFFFFF"/>
                </a:solidFill>
                <a:effectLst/>
                <a:latin typeface="Arial" panose="020B0604020202020204" pitchFamily="34" charset="0"/>
                <a:ea typeface="Times New Roman" panose="02020603050405020304" pitchFamily="18" charset="0"/>
              </a:rPr>
              <a:t>Статья 1295. Служебное произведение</a:t>
            </a:r>
          </a:p>
          <a:p>
            <a:pPr indent="0" algn="just">
              <a:buNone/>
            </a:pPr>
            <a:r>
              <a:rPr lang="ru-RU" sz="5000" dirty="0">
                <a:solidFill>
                  <a:srgbClr val="FFFFFF"/>
                </a:solidFill>
                <a:effectLst/>
                <a:latin typeface="Arial" panose="020B0604020202020204" pitchFamily="34" charset="0"/>
                <a:ea typeface="Times New Roman" panose="02020603050405020304" pitchFamily="18" charset="0"/>
              </a:rPr>
              <a:t> </a:t>
            </a:r>
          </a:p>
          <a:p>
            <a:pPr indent="342900" algn="just"/>
            <a:r>
              <a:rPr lang="ru-RU" sz="5000" dirty="0">
                <a:solidFill>
                  <a:srgbClr val="FFFFFF"/>
                </a:solidFill>
                <a:effectLst/>
                <a:latin typeface="Arial" panose="020B0604020202020204" pitchFamily="34" charset="0"/>
                <a:ea typeface="Times New Roman" panose="02020603050405020304" pitchFamily="18" charset="0"/>
              </a:rPr>
              <a:t>1. </a:t>
            </a:r>
            <a:r>
              <a:rPr lang="ru-RU" sz="5000" dirty="0">
                <a:solidFill>
                  <a:srgbClr val="FF0000"/>
                </a:solidFill>
                <a:effectLst/>
                <a:latin typeface="Arial" panose="020B0604020202020204" pitchFamily="34" charset="0"/>
                <a:ea typeface="Times New Roman" panose="02020603050405020304" pitchFamily="18" charset="0"/>
              </a:rPr>
              <a:t>Авторские права </a:t>
            </a:r>
            <a:r>
              <a:rPr lang="ru-RU" sz="5000" dirty="0">
                <a:solidFill>
                  <a:srgbClr val="FFFFFF"/>
                </a:solidFill>
                <a:effectLst/>
                <a:latin typeface="Arial" panose="020B0604020202020204" pitchFamily="34" charset="0"/>
                <a:ea typeface="Times New Roman" panose="02020603050405020304" pitchFamily="18" charset="0"/>
              </a:rPr>
              <a:t>на произведение науки, литературы или искусства, созданное в пределах установленных для работника (автора) трудовых обязанностей (служебное произведение), </a:t>
            </a:r>
            <a:r>
              <a:rPr lang="ru-RU" sz="5000" dirty="0">
                <a:solidFill>
                  <a:srgbClr val="FF0000"/>
                </a:solidFill>
                <a:effectLst/>
                <a:latin typeface="Arial" panose="020B0604020202020204" pitchFamily="34" charset="0"/>
                <a:ea typeface="Times New Roman" panose="02020603050405020304" pitchFamily="18" charset="0"/>
              </a:rPr>
              <a:t>принадлежат автору</a:t>
            </a:r>
            <a:r>
              <a:rPr lang="ru-RU" sz="5000" dirty="0">
                <a:solidFill>
                  <a:srgbClr val="FFFFFF"/>
                </a:solidFill>
                <a:effectLst/>
                <a:latin typeface="Arial" panose="020B0604020202020204" pitchFamily="34" charset="0"/>
                <a:ea typeface="Times New Roman" panose="02020603050405020304" pitchFamily="18" charset="0"/>
              </a:rPr>
              <a:t>.</a:t>
            </a:r>
          </a:p>
          <a:p>
            <a:pPr indent="342900" algn="just">
              <a:spcBef>
                <a:spcPts val="1000"/>
              </a:spcBef>
            </a:pPr>
            <a:r>
              <a:rPr lang="ru-RU" sz="5000" dirty="0">
                <a:solidFill>
                  <a:srgbClr val="FFFFFF"/>
                </a:solidFill>
                <a:effectLst/>
                <a:latin typeface="Arial" panose="020B0604020202020204" pitchFamily="34" charset="0"/>
                <a:ea typeface="Times New Roman" panose="02020603050405020304" pitchFamily="18" charset="0"/>
              </a:rPr>
              <a:t>2. </a:t>
            </a:r>
            <a:r>
              <a:rPr lang="ru-RU" sz="5000" dirty="0">
                <a:solidFill>
                  <a:srgbClr val="FF0000"/>
                </a:solidFill>
                <a:effectLst/>
                <a:latin typeface="Arial" panose="020B0604020202020204" pitchFamily="34" charset="0"/>
                <a:ea typeface="Times New Roman" panose="02020603050405020304" pitchFamily="18" charset="0"/>
              </a:rPr>
              <a:t>Исключительное право на служебное произведение </a:t>
            </a:r>
            <a:r>
              <a:rPr lang="ru-RU" sz="5000" u="none" strike="noStrike" dirty="0">
                <a:solidFill>
                  <a:srgbClr val="FF0000"/>
                </a:solidFill>
                <a:effectLst/>
                <a:latin typeface="Arial" panose="020B0604020202020204" pitchFamily="34" charset="0"/>
                <a:ea typeface="Times New Roman" panose="02020603050405020304" pitchFamily="18" charset="0"/>
                <a:hlinkClick r:id="rId2" tooltip="Постановление Пленума Верховного Суда РФ от 23.04.2019 N 10 &quot;О применении части четвертой Гражданского кодекса Российской Федерации&quot;{КонсультантПлюс}">
                  <a:extLst>
                    <a:ext uri="{A12FA001-AC4F-418D-AE19-62706E023703}">
                      <ahyp:hlinkClr xmlns:ahyp="http://schemas.microsoft.com/office/drawing/2018/hyperlinkcolor" xmlns="" val="tx"/>
                    </a:ext>
                  </a:extLst>
                </a:hlinkClick>
              </a:rPr>
              <a:t>принадлежит</a:t>
            </a:r>
            <a:r>
              <a:rPr lang="ru-RU" sz="5000" dirty="0">
                <a:solidFill>
                  <a:srgbClr val="FF0000"/>
                </a:solidFill>
                <a:effectLst/>
                <a:latin typeface="Arial" panose="020B0604020202020204" pitchFamily="34" charset="0"/>
                <a:ea typeface="Times New Roman" panose="02020603050405020304" pitchFamily="18" charset="0"/>
              </a:rPr>
              <a:t> </a:t>
            </a:r>
            <a:r>
              <a:rPr lang="ru-RU" sz="5000" b="1" dirty="0">
                <a:solidFill>
                  <a:srgbClr val="FF0000"/>
                </a:solidFill>
                <a:effectLst/>
                <a:latin typeface="Arial" panose="020B0604020202020204" pitchFamily="34" charset="0"/>
                <a:ea typeface="Times New Roman" panose="02020603050405020304" pitchFamily="18" charset="0"/>
              </a:rPr>
              <a:t>работодателю</a:t>
            </a:r>
            <a:r>
              <a:rPr lang="ru-RU" sz="5000" dirty="0">
                <a:solidFill>
                  <a:srgbClr val="FFFFFF"/>
                </a:solidFill>
                <a:effectLst/>
                <a:latin typeface="Arial" panose="020B0604020202020204" pitchFamily="34" charset="0"/>
                <a:ea typeface="Times New Roman" panose="02020603050405020304" pitchFamily="18" charset="0"/>
              </a:rPr>
              <a:t>, если трудовым или гражданско-правовым договором между работодателем и автором не предусмотрено иное.</a:t>
            </a:r>
          </a:p>
          <a:p>
            <a:pPr indent="342900" algn="just">
              <a:spcBef>
                <a:spcPts val="1000"/>
              </a:spcBef>
            </a:pPr>
            <a:r>
              <a:rPr lang="ru-RU" sz="5000" dirty="0">
                <a:solidFill>
                  <a:srgbClr val="FFFFFF"/>
                </a:solidFill>
                <a:effectLst/>
                <a:latin typeface="Arial" panose="020B0604020202020204" pitchFamily="34" charset="0"/>
                <a:ea typeface="Times New Roman" panose="02020603050405020304" pitchFamily="18" charset="0"/>
              </a:rPr>
              <a:t>Если работодатель в течение </a:t>
            </a:r>
            <a:r>
              <a:rPr lang="ru-RU" sz="5000" b="1" dirty="0">
                <a:solidFill>
                  <a:srgbClr val="FF0000"/>
                </a:solidFill>
                <a:effectLst/>
                <a:latin typeface="Arial" panose="020B0604020202020204" pitchFamily="34" charset="0"/>
                <a:ea typeface="Times New Roman" panose="02020603050405020304" pitchFamily="18" charset="0"/>
              </a:rPr>
              <a:t>трех лет </a:t>
            </a:r>
            <a:r>
              <a:rPr lang="ru-RU" sz="5000" dirty="0">
                <a:solidFill>
                  <a:srgbClr val="FFFFFF"/>
                </a:solidFill>
                <a:effectLst/>
                <a:latin typeface="Arial" panose="020B0604020202020204" pitchFamily="34" charset="0"/>
                <a:ea typeface="Times New Roman" panose="02020603050405020304" pitchFamily="18" charset="0"/>
              </a:rPr>
              <a:t>со дня, когда служебное произведение было предоставлено в его распоряжение, </a:t>
            </a:r>
            <a:r>
              <a:rPr lang="ru-RU" sz="5000" b="1" dirty="0">
                <a:solidFill>
                  <a:srgbClr val="FF0000"/>
                </a:solidFill>
                <a:effectLst/>
                <a:latin typeface="Arial" panose="020B0604020202020204" pitchFamily="34" charset="0"/>
                <a:ea typeface="Times New Roman" panose="02020603050405020304" pitchFamily="18" charset="0"/>
              </a:rPr>
              <a:t>не начнет использование этого произведения</a:t>
            </a:r>
            <a:r>
              <a:rPr lang="ru-RU" sz="5000" b="1" dirty="0">
                <a:solidFill>
                  <a:srgbClr val="FFFFFF"/>
                </a:solidFill>
                <a:effectLst/>
                <a:latin typeface="Arial" panose="020B0604020202020204" pitchFamily="34" charset="0"/>
                <a:ea typeface="Times New Roman" panose="02020603050405020304" pitchFamily="18" charset="0"/>
              </a:rPr>
              <a:t>, </a:t>
            </a:r>
            <a:r>
              <a:rPr lang="ru-RU" sz="5000" b="1" dirty="0">
                <a:solidFill>
                  <a:schemeClr val="accent2">
                    <a:lumMod val="75000"/>
                  </a:schemeClr>
                </a:solidFill>
                <a:effectLst/>
                <a:latin typeface="Arial" panose="020B0604020202020204" pitchFamily="34" charset="0"/>
                <a:ea typeface="Times New Roman" panose="02020603050405020304" pitchFamily="18" charset="0"/>
              </a:rPr>
              <a:t>не передаст исключительное право на него другому</a:t>
            </a:r>
            <a:r>
              <a:rPr lang="ru-RU" sz="5000" b="1" dirty="0">
                <a:solidFill>
                  <a:srgbClr val="FFFFFF"/>
                </a:solidFill>
                <a:effectLst/>
                <a:latin typeface="Arial" panose="020B0604020202020204" pitchFamily="34" charset="0"/>
                <a:ea typeface="Times New Roman" panose="02020603050405020304" pitchFamily="18" charset="0"/>
              </a:rPr>
              <a:t> лицу или не сообщит автору </a:t>
            </a:r>
            <a:r>
              <a:rPr lang="ru-RU" sz="5000" b="1" dirty="0">
                <a:solidFill>
                  <a:srgbClr val="FF0000"/>
                </a:solidFill>
                <a:effectLst/>
                <a:latin typeface="Arial" panose="020B0604020202020204" pitchFamily="34" charset="0"/>
                <a:ea typeface="Times New Roman" panose="02020603050405020304" pitchFamily="18" charset="0"/>
              </a:rPr>
              <a:t>о сохранении произведения в тайне</a:t>
            </a:r>
            <a:r>
              <a:rPr lang="ru-RU" sz="5000" dirty="0">
                <a:solidFill>
                  <a:srgbClr val="FFFFFF"/>
                </a:solidFill>
                <a:effectLst/>
                <a:latin typeface="Arial" panose="020B0604020202020204" pitchFamily="34" charset="0"/>
                <a:ea typeface="Times New Roman" panose="02020603050405020304" pitchFamily="18" charset="0"/>
              </a:rPr>
              <a:t>, исключительное право на служебное произведение возвращается автору.</a:t>
            </a:r>
          </a:p>
          <a:p>
            <a:pPr indent="342900" algn="just">
              <a:spcBef>
                <a:spcPts val="1000"/>
              </a:spcBef>
            </a:pPr>
            <a:r>
              <a:rPr lang="ru-RU" sz="5000" dirty="0">
                <a:solidFill>
                  <a:srgbClr val="FFFFFF"/>
                </a:solidFill>
                <a:effectLst/>
                <a:latin typeface="Arial" panose="020B0604020202020204" pitchFamily="34" charset="0"/>
                <a:ea typeface="Times New Roman" panose="02020603050405020304" pitchFamily="18" charset="0"/>
              </a:rPr>
              <a:t>Если работодатель в предусмотренный срок, начнет использование служебного произведения или передаст исключительное право другому лицу, </a:t>
            </a:r>
            <a:r>
              <a:rPr lang="ru-RU" sz="5000" dirty="0">
                <a:solidFill>
                  <a:schemeClr val="accent2">
                    <a:lumMod val="75000"/>
                  </a:schemeClr>
                </a:solidFill>
                <a:effectLst/>
                <a:latin typeface="Arial" panose="020B0604020202020204" pitchFamily="34" charset="0"/>
                <a:ea typeface="Times New Roman" panose="02020603050405020304" pitchFamily="18" charset="0"/>
              </a:rPr>
              <a:t>автор имеет право на вознаграждение</a:t>
            </a:r>
            <a:r>
              <a:rPr lang="ru-RU" sz="5000" dirty="0">
                <a:solidFill>
                  <a:srgbClr val="FFFFFF"/>
                </a:solidFill>
                <a:effectLst/>
                <a:latin typeface="Arial" panose="020B0604020202020204" pitchFamily="34" charset="0"/>
                <a:ea typeface="Times New Roman" panose="02020603050405020304" pitchFamily="18" charset="0"/>
              </a:rPr>
              <a:t>. Автор приобретает указанное право на вознаграждение и в случае, когда работодатель принял решение о сохранении служебного произведения в тайне и по этой причине не начал использование этого произведения в указанный срок. Размер вознаграждения, условия и порядок его выплаты работодателем определяются договором между ним и работником, а в случае спора - судом.</a:t>
            </a:r>
          </a:p>
          <a:p>
            <a:pPr marL="0" indent="0" algn="just">
              <a:buNone/>
            </a:pPr>
            <a:endParaRPr lang="ru-RU" sz="3800" dirty="0">
              <a:solidFill>
                <a:srgbClr val="FFFFFF"/>
              </a:solidFill>
              <a:effectLst/>
              <a:latin typeface="Arial" panose="020B0604020202020204" pitchFamily="34" charset="0"/>
              <a:ea typeface="Times New Roman" panose="02020603050405020304" pitchFamily="18" charset="0"/>
            </a:endParaRPr>
          </a:p>
          <a:p>
            <a:endParaRPr lang="ru-RU" dirty="0"/>
          </a:p>
        </p:txBody>
      </p:sp>
    </p:spTree>
    <p:extLst>
      <p:ext uri="{BB962C8B-B14F-4D97-AF65-F5344CB8AC3E}">
        <p14:creationId xmlns:p14="http://schemas.microsoft.com/office/powerpoint/2010/main" val="3800662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4CDEE2-8A36-494F-91F5-AF64F49CFF26}"/>
              </a:ext>
            </a:extLst>
          </p:cNvPr>
          <p:cNvSpPr>
            <a:spLocks noGrp="1"/>
          </p:cNvSpPr>
          <p:nvPr>
            <p:ph type="title"/>
          </p:nvPr>
        </p:nvSpPr>
        <p:spPr/>
        <p:txBody>
          <a:bodyPr/>
          <a:lstStyle/>
          <a:p>
            <a:pPr algn="ctr"/>
            <a:r>
              <a:rPr lang="ru-RU" dirty="0">
                <a:solidFill>
                  <a:srgbClr val="FFFFFF"/>
                </a:solidFill>
              </a:rPr>
              <a:t>Служебное произведение </a:t>
            </a:r>
            <a:r>
              <a:rPr lang="ru-RU" sz="1000" dirty="0">
                <a:solidFill>
                  <a:srgbClr val="FFFFFF"/>
                </a:solidFill>
              </a:rPr>
              <a:t>(2)</a:t>
            </a:r>
            <a:endParaRPr lang="ru-RU" dirty="0"/>
          </a:p>
        </p:txBody>
      </p:sp>
      <p:sp>
        <p:nvSpPr>
          <p:cNvPr id="3" name="Объект 2">
            <a:extLst>
              <a:ext uri="{FF2B5EF4-FFF2-40B4-BE49-F238E27FC236}">
                <a16:creationId xmlns:a16="http://schemas.microsoft.com/office/drawing/2014/main" id="{59600116-E9E9-448E-B034-7B803E49AC2C}"/>
              </a:ext>
            </a:extLst>
          </p:cNvPr>
          <p:cNvSpPr>
            <a:spLocks noGrp="1"/>
          </p:cNvSpPr>
          <p:nvPr>
            <p:ph idx="1"/>
          </p:nvPr>
        </p:nvSpPr>
        <p:spPr/>
        <p:txBody>
          <a:bodyPr>
            <a:normAutofit/>
          </a:bodyPr>
          <a:lstStyle/>
          <a:p>
            <a:pPr indent="342900" algn="just">
              <a:spcBef>
                <a:spcPts val="1000"/>
              </a:spcBef>
            </a:pPr>
            <a:r>
              <a:rPr lang="ru-RU" sz="2000" dirty="0">
                <a:solidFill>
                  <a:srgbClr val="FF0000"/>
                </a:solidFill>
                <a:effectLst/>
                <a:latin typeface="Arial" panose="020B0604020202020204" pitchFamily="34" charset="0"/>
                <a:ea typeface="Times New Roman" panose="02020603050405020304" pitchFamily="18" charset="0"/>
              </a:rPr>
              <a:t>Право на вознаграждение за служебное произведение неотчуждаемо и не переходит по наследству</a:t>
            </a:r>
            <a:r>
              <a:rPr lang="ru-RU" sz="2000" dirty="0">
                <a:solidFill>
                  <a:srgbClr val="FFFFFF"/>
                </a:solidFill>
                <a:effectLst/>
                <a:latin typeface="Arial" panose="020B0604020202020204" pitchFamily="34" charset="0"/>
                <a:ea typeface="Times New Roman" panose="02020603050405020304" pitchFamily="18" charset="0"/>
              </a:rPr>
              <a:t>, однако права автора по договору, заключенному им с работодателем, и не полученные автором доходы переходят к наследникам.</a:t>
            </a:r>
          </a:p>
          <a:p>
            <a:pPr indent="342900" algn="just">
              <a:spcBef>
                <a:spcPts val="1000"/>
              </a:spcBef>
            </a:pPr>
            <a:r>
              <a:rPr lang="ru-RU" sz="2000" dirty="0">
                <a:solidFill>
                  <a:srgbClr val="FFFFFF"/>
                </a:solidFill>
                <a:effectLst/>
                <a:latin typeface="Arial" panose="020B0604020202020204" pitchFamily="34" charset="0"/>
                <a:ea typeface="Times New Roman" panose="02020603050405020304" pitchFamily="18" charset="0"/>
              </a:rPr>
              <a:t>3. В случае, если исключительное право на служебное произведение принадлежит автору, работодатель имеет право использования соответствующего служебного произведения на условиях простой (неисключительной) лицензии с выплатой правообладателю вознаграждения. Пределы использования служебного произведения, размер, условия и порядок выплаты вознаграждения определяются договором между работодателем и автором, а в случае спора - судом.</a:t>
            </a:r>
          </a:p>
          <a:p>
            <a:pPr marL="0" indent="0">
              <a:buNone/>
            </a:pPr>
            <a:endParaRPr lang="ru-RU" dirty="0"/>
          </a:p>
        </p:txBody>
      </p:sp>
    </p:spTree>
    <p:extLst>
      <p:ext uri="{BB962C8B-B14F-4D97-AF65-F5344CB8AC3E}">
        <p14:creationId xmlns:p14="http://schemas.microsoft.com/office/powerpoint/2010/main" val="1389391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234264-F2A6-4B13-8A9C-55B1D922E914}"/>
              </a:ext>
            </a:extLst>
          </p:cNvPr>
          <p:cNvSpPr>
            <a:spLocks noGrp="1"/>
          </p:cNvSpPr>
          <p:nvPr>
            <p:ph type="title"/>
          </p:nvPr>
        </p:nvSpPr>
        <p:spPr/>
        <p:txBody>
          <a:bodyPr/>
          <a:lstStyle/>
          <a:p>
            <a:pPr algn="ctr"/>
            <a:r>
              <a:rPr lang="ru-RU" dirty="0">
                <a:solidFill>
                  <a:srgbClr val="FFFFFF"/>
                </a:solidFill>
              </a:rPr>
              <a:t>Открытая лицензия</a:t>
            </a:r>
            <a:r>
              <a:rPr lang="ru-RU" sz="1000" dirty="0">
                <a:solidFill>
                  <a:srgbClr val="FFFFFF"/>
                </a:solidFill>
              </a:rPr>
              <a:t>(1)</a:t>
            </a:r>
          </a:p>
        </p:txBody>
      </p:sp>
      <p:sp>
        <p:nvSpPr>
          <p:cNvPr id="3" name="Объект 2">
            <a:extLst>
              <a:ext uri="{FF2B5EF4-FFF2-40B4-BE49-F238E27FC236}">
                <a16:creationId xmlns:a16="http://schemas.microsoft.com/office/drawing/2014/main" id="{366228E9-61B8-45CF-9E5D-45A206E0A1EB}"/>
              </a:ext>
            </a:extLst>
          </p:cNvPr>
          <p:cNvSpPr>
            <a:spLocks noGrp="1"/>
          </p:cNvSpPr>
          <p:nvPr>
            <p:ph idx="1"/>
          </p:nvPr>
        </p:nvSpPr>
        <p:spPr/>
        <p:txBody>
          <a:bodyPr>
            <a:normAutofit fontScale="92500" lnSpcReduction="20000"/>
          </a:bodyPr>
          <a:lstStyle/>
          <a:p>
            <a:pPr indent="342900" algn="just"/>
            <a:r>
              <a:rPr lang="ru-RU" sz="1800" b="1" dirty="0">
                <a:solidFill>
                  <a:srgbClr val="FFFFFF"/>
                </a:solidFill>
                <a:effectLst/>
                <a:latin typeface="Arial" panose="020B0604020202020204" pitchFamily="34" charset="0"/>
                <a:ea typeface="Times New Roman" panose="02020603050405020304" pitchFamily="18" charset="0"/>
              </a:rPr>
              <a:t>Статья 1286.1. Открытая лицензия на использование произведения науки, литературы или искусства</a:t>
            </a:r>
          </a:p>
          <a:p>
            <a:pPr indent="0" algn="just">
              <a:buNone/>
            </a:pPr>
            <a:r>
              <a:rPr lang="ru-RU" sz="1800" dirty="0">
                <a:solidFill>
                  <a:srgbClr val="FFFFFF"/>
                </a:solidFill>
                <a:effectLst/>
                <a:latin typeface="Arial" panose="020B0604020202020204" pitchFamily="34" charset="0"/>
                <a:ea typeface="Times New Roman" panose="02020603050405020304" pitchFamily="18" charset="0"/>
              </a:rPr>
              <a:t> </a:t>
            </a:r>
          </a:p>
          <a:p>
            <a:pPr indent="342900" algn="just"/>
            <a:r>
              <a:rPr lang="ru-RU" sz="2200" dirty="0">
                <a:solidFill>
                  <a:srgbClr val="FFFFFF"/>
                </a:solidFill>
                <a:effectLst/>
                <a:latin typeface="Arial" panose="020B0604020202020204" pitchFamily="34" charset="0"/>
                <a:ea typeface="Times New Roman" panose="02020603050405020304" pitchFamily="18" charset="0"/>
              </a:rPr>
              <a:t>1. Лицензионный договор, по которому автором или иным правообладателем (лицензиаром) предоставляется лицензиату простая (неисключительная) лицензия на использование произведения науки, литературы или искусства, может быть заключен в упрощенном порядке (открытая лицензия).</a:t>
            </a:r>
          </a:p>
          <a:p>
            <a:pPr indent="342900" algn="just">
              <a:spcBef>
                <a:spcPts val="1000"/>
              </a:spcBef>
            </a:pPr>
            <a:r>
              <a:rPr lang="ru-RU" sz="2200" b="1" dirty="0">
                <a:solidFill>
                  <a:srgbClr val="FF0000"/>
                </a:solidFill>
                <a:effectLst/>
                <a:latin typeface="Arial" panose="020B0604020202020204" pitchFamily="34" charset="0"/>
                <a:ea typeface="Times New Roman" panose="02020603050405020304" pitchFamily="18" charset="0"/>
              </a:rPr>
              <a:t>Открытая лицензия является договором присоединения</a:t>
            </a:r>
            <a:r>
              <a:rPr lang="ru-RU" sz="2200" dirty="0">
                <a:solidFill>
                  <a:srgbClr val="FFFFFF"/>
                </a:solidFill>
                <a:effectLst/>
                <a:latin typeface="Arial" panose="020B0604020202020204" pitchFamily="34" charset="0"/>
                <a:ea typeface="Times New Roman" panose="02020603050405020304" pitchFamily="18" charset="0"/>
              </a:rPr>
              <a:t>. Все ее условия должны быть доступны неопределенному кругу лиц и размещены таким образом, чтобы лицензиат ознакомился с ними перед началом использования соответствующего произведения. В открытой лицензии может содержаться указание на действия, совершение которых будет считаться акцептом ее условий </a:t>
            </a:r>
            <a:r>
              <a:rPr lang="ru-RU" sz="2200" u="none" strike="noStrike" dirty="0">
                <a:solidFill>
                  <a:srgbClr val="FFFFFF"/>
                </a:solidFill>
                <a:effectLst/>
                <a:latin typeface="Arial" panose="020B0604020202020204" pitchFamily="34" charset="0"/>
                <a:ea typeface="Times New Roman" panose="02020603050405020304" pitchFamily="18" charset="0"/>
                <a:hlinkClick r:id="rId2" tooltip="&quot;Гражданский кодекс Российской Федерации (часть первая)&quot; от 30.11.1994 N 51-ФЗ (ред. от 08.12.2020){КонсультантПлюс}">
                  <a:extLst>
                    <a:ext uri="{A12FA001-AC4F-418D-AE19-62706E023703}">
                      <ahyp:hlinkClr xmlns:ahyp="http://schemas.microsoft.com/office/drawing/2018/hyperlinkcolor" xmlns="" val="tx"/>
                    </a:ext>
                  </a:extLst>
                </a:hlinkClick>
              </a:rPr>
              <a:t>(статья 438)</a:t>
            </a:r>
            <a:r>
              <a:rPr lang="ru-RU" sz="2200" dirty="0">
                <a:solidFill>
                  <a:srgbClr val="FFFFFF"/>
                </a:solidFill>
                <a:effectLst/>
                <a:latin typeface="Arial" panose="020B0604020202020204" pitchFamily="34" charset="0"/>
                <a:ea typeface="Times New Roman" panose="02020603050405020304" pitchFamily="18" charset="0"/>
              </a:rPr>
              <a:t>. В этом случае письменная форма договора считается соблюденной.</a:t>
            </a:r>
          </a:p>
          <a:p>
            <a:pPr indent="0" algn="just">
              <a:spcBef>
                <a:spcPts val="1000"/>
              </a:spcBef>
              <a:buNone/>
            </a:pPr>
            <a:endParaRPr lang="ru-RU" sz="1800" dirty="0">
              <a:solidFill>
                <a:srgbClr val="FFFFFF"/>
              </a:solidFill>
              <a:effectLst/>
              <a:latin typeface="Arial" panose="020B0604020202020204" pitchFamily="34" charset="0"/>
              <a:ea typeface="Times New Roman" panose="02020603050405020304" pitchFamily="18" charset="0"/>
            </a:endParaRPr>
          </a:p>
          <a:p>
            <a:endParaRPr lang="ru-RU" dirty="0"/>
          </a:p>
        </p:txBody>
      </p:sp>
    </p:spTree>
    <p:extLst>
      <p:ext uri="{BB962C8B-B14F-4D97-AF65-F5344CB8AC3E}">
        <p14:creationId xmlns:p14="http://schemas.microsoft.com/office/powerpoint/2010/main" val="518361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3F2B0A-59D0-475F-8F64-86CD90EE73B4}"/>
              </a:ext>
            </a:extLst>
          </p:cNvPr>
          <p:cNvSpPr>
            <a:spLocks noGrp="1"/>
          </p:cNvSpPr>
          <p:nvPr>
            <p:ph type="title"/>
          </p:nvPr>
        </p:nvSpPr>
        <p:spPr/>
        <p:txBody>
          <a:bodyPr/>
          <a:lstStyle/>
          <a:p>
            <a:pPr algn="ctr"/>
            <a:r>
              <a:rPr lang="ru-RU" dirty="0">
                <a:solidFill>
                  <a:srgbClr val="FFFFFF"/>
                </a:solidFill>
              </a:rPr>
              <a:t>Открытая лицензия</a:t>
            </a:r>
            <a:r>
              <a:rPr lang="ru-RU" sz="1000" dirty="0">
                <a:solidFill>
                  <a:srgbClr val="FFFFFF"/>
                </a:solidFill>
              </a:rPr>
              <a:t>(2)</a:t>
            </a:r>
            <a:endParaRPr lang="ru-RU" dirty="0"/>
          </a:p>
        </p:txBody>
      </p:sp>
      <p:sp>
        <p:nvSpPr>
          <p:cNvPr id="3" name="Объект 2">
            <a:extLst>
              <a:ext uri="{FF2B5EF4-FFF2-40B4-BE49-F238E27FC236}">
                <a16:creationId xmlns:a16="http://schemas.microsoft.com/office/drawing/2014/main" id="{57ABECEA-5A7D-4817-98AC-F02C25343D7E}"/>
              </a:ext>
            </a:extLst>
          </p:cNvPr>
          <p:cNvSpPr>
            <a:spLocks noGrp="1"/>
          </p:cNvSpPr>
          <p:nvPr>
            <p:ph idx="1"/>
          </p:nvPr>
        </p:nvSpPr>
        <p:spPr/>
        <p:txBody>
          <a:bodyPr>
            <a:normAutofit fontScale="92500" lnSpcReduction="10000"/>
          </a:bodyPr>
          <a:lstStyle/>
          <a:p>
            <a:pPr indent="342900" algn="just">
              <a:spcBef>
                <a:spcPts val="1000"/>
              </a:spcBef>
            </a:pPr>
            <a:r>
              <a:rPr lang="ru-RU" sz="2200" dirty="0">
                <a:solidFill>
                  <a:srgbClr val="FFFFFF"/>
                </a:solidFill>
                <a:effectLst/>
                <a:latin typeface="Arial" panose="020B0604020202020204" pitchFamily="34" charset="0"/>
                <a:ea typeface="Times New Roman" panose="02020603050405020304" pitchFamily="18" charset="0"/>
              </a:rPr>
              <a:t>2. Предметом открытой лицензии является право использования произведения науки, литературы или искусства в предусмотренных договором пределах.</a:t>
            </a:r>
          </a:p>
          <a:p>
            <a:pPr indent="0" algn="just">
              <a:spcBef>
                <a:spcPts val="1000"/>
              </a:spcBef>
              <a:buNone/>
            </a:pPr>
            <a:r>
              <a:rPr lang="ru-RU" sz="2200" dirty="0">
                <a:solidFill>
                  <a:srgbClr val="FFFFFF"/>
                </a:solidFill>
                <a:effectLst/>
                <a:latin typeface="Arial" panose="020B0604020202020204" pitchFamily="34" charset="0"/>
                <a:ea typeface="Times New Roman" panose="02020603050405020304" pitchFamily="18" charset="0"/>
              </a:rPr>
              <a:t>	Лицензиар может предоставить лицензиату право на использование принадлежащего ему произведения </a:t>
            </a:r>
            <a:r>
              <a:rPr lang="ru-RU" sz="2200" dirty="0">
                <a:solidFill>
                  <a:srgbClr val="FF0000"/>
                </a:solidFill>
                <a:effectLst/>
                <a:latin typeface="Arial" panose="020B0604020202020204" pitchFamily="34" charset="0"/>
                <a:ea typeface="Times New Roman" panose="02020603050405020304" pitchFamily="18" charset="0"/>
              </a:rPr>
              <a:t>для создания нового результата </a:t>
            </a:r>
            <a:r>
              <a:rPr lang="ru-RU" sz="2200" dirty="0">
                <a:solidFill>
                  <a:srgbClr val="FFFFFF"/>
                </a:solidFill>
                <a:effectLst/>
                <a:latin typeface="Arial" panose="020B0604020202020204" pitchFamily="34" charset="0"/>
                <a:ea typeface="Times New Roman" panose="02020603050405020304" pitchFamily="18" charset="0"/>
              </a:rPr>
              <a:t>интеллектуальной деятельности. В данном случае, если иное не предусмотрено открытой лицензией, считается, что лицензиар сделал предложение заключить договор об использовании принадлежащего ему произведения любым лицам, желающим использовать новый результат интеллектуальной деятельности, созданный лицензиатом на основе этого произведения, в пределах и на условиях, которые предусмотрены открытой лицензией. Акцепт такого предложения считается также акцептом предложения лицензиара заключить лицензионный договор в отношении этого произведения.</a:t>
            </a:r>
          </a:p>
          <a:p>
            <a:endParaRPr lang="ru-RU" dirty="0"/>
          </a:p>
        </p:txBody>
      </p:sp>
    </p:spTree>
    <p:extLst>
      <p:ext uri="{BB962C8B-B14F-4D97-AF65-F5344CB8AC3E}">
        <p14:creationId xmlns:p14="http://schemas.microsoft.com/office/powerpoint/2010/main" val="3839332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9B86EB-6C98-439C-96DA-EBFAF85DC1B4}"/>
              </a:ext>
            </a:extLst>
          </p:cNvPr>
          <p:cNvSpPr>
            <a:spLocks noGrp="1"/>
          </p:cNvSpPr>
          <p:nvPr>
            <p:ph type="title"/>
          </p:nvPr>
        </p:nvSpPr>
        <p:spPr/>
        <p:txBody>
          <a:bodyPr/>
          <a:lstStyle/>
          <a:p>
            <a:pPr algn="ctr"/>
            <a:r>
              <a:rPr lang="ru-RU" dirty="0">
                <a:solidFill>
                  <a:srgbClr val="FFFFFF"/>
                </a:solidFill>
              </a:rPr>
              <a:t>Открытая лицензия</a:t>
            </a:r>
            <a:r>
              <a:rPr lang="ru-RU" sz="1000" dirty="0">
                <a:solidFill>
                  <a:srgbClr val="FFFFFF"/>
                </a:solidFill>
              </a:rPr>
              <a:t>(3)</a:t>
            </a:r>
            <a:endParaRPr lang="ru-RU" dirty="0"/>
          </a:p>
        </p:txBody>
      </p:sp>
      <p:sp>
        <p:nvSpPr>
          <p:cNvPr id="3" name="Объект 2">
            <a:extLst>
              <a:ext uri="{FF2B5EF4-FFF2-40B4-BE49-F238E27FC236}">
                <a16:creationId xmlns:a16="http://schemas.microsoft.com/office/drawing/2014/main" id="{D7390C66-617D-4909-9A51-D87883EAC85C}"/>
              </a:ext>
            </a:extLst>
          </p:cNvPr>
          <p:cNvSpPr>
            <a:spLocks noGrp="1"/>
          </p:cNvSpPr>
          <p:nvPr>
            <p:ph idx="1"/>
          </p:nvPr>
        </p:nvSpPr>
        <p:spPr>
          <a:xfrm>
            <a:off x="369455" y="1320800"/>
            <a:ext cx="8145895" cy="4856163"/>
          </a:xfrm>
        </p:spPr>
        <p:txBody>
          <a:bodyPr>
            <a:normAutofit fontScale="85000" lnSpcReduction="20000"/>
          </a:bodyPr>
          <a:lstStyle/>
          <a:p>
            <a:pPr indent="342900" algn="just">
              <a:spcBef>
                <a:spcPts val="1000"/>
              </a:spcBef>
            </a:pPr>
            <a:r>
              <a:rPr lang="ru-RU" sz="2200" dirty="0">
                <a:solidFill>
                  <a:srgbClr val="FFFFFF"/>
                </a:solidFill>
                <a:effectLst/>
                <a:latin typeface="Arial" panose="020B0604020202020204" pitchFamily="34" charset="0"/>
                <a:ea typeface="Times New Roman" panose="02020603050405020304" pitchFamily="18" charset="0"/>
              </a:rPr>
              <a:t>3. Открытая лицензия является безвозмездной, если ею не предусмотрено иное.</a:t>
            </a:r>
          </a:p>
          <a:p>
            <a:pPr indent="342900" algn="just">
              <a:spcBef>
                <a:spcPts val="1000"/>
              </a:spcBef>
            </a:pPr>
            <a:r>
              <a:rPr lang="ru-RU" sz="2200" dirty="0">
                <a:solidFill>
                  <a:srgbClr val="FFFFFF"/>
                </a:solidFill>
                <a:effectLst/>
                <a:latin typeface="Arial" panose="020B0604020202020204" pitchFamily="34" charset="0"/>
                <a:ea typeface="Times New Roman" panose="02020603050405020304" pitchFamily="18" charset="0"/>
              </a:rPr>
              <a:t>В случае, если срок действия открытой лицензии не определен, в отношении </a:t>
            </a:r>
            <a:r>
              <a:rPr lang="ru-RU" sz="2200" dirty="0">
                <a:solidFill>
                  <a:srgbClr val="FF0000"/>
                </a:solidFill>
                <a:effectLst/>
                <a:latin typeface="Arial" panose="020B0604020202020204" pitchFamily="34" charset="0"/>
                <a:ea typeface="Times New Roman" panose="02020603050405020304" pitchFamily="18" charset="0"/>
              </a:rPr>
              <a:t>программ для ЭВМ и баз данных договор считается заключенным на весь срок действия исключительного права</a:t>
            </a:r>
            <a:r>
              <a:rPr lang="ru-RU" sz="2200" dirty="0">
                <a:solidFill>
                  <a:srgbClr val="FFFFFF"/>
                </a:solidFill>
                <a:effectLst/>
                <a:latin typeface="Arial" panose="020B0604020202020204" pitchFamily="34" charset="0"/>
                <a:ea typeface="Times New Roman" panose="02020603050405020304" pitchFamily="18" charset="0"/>
              </a:rPr>
              <a:t>, а в отношении других видов произведений договор считается заключенным </a:t>
            </a:r>
            <a:r>
              <a:rPr lang="ru-RU" sz="2200" b="1" dirty="0">
                <a:solidFill>
                  <a:srgbClr val="FF0000"/>
                </a:solidFill>
                <a:effectLst/>
                <a:latin typeface="Arial" panose="020B0604020202020204" pitchFamily="34" charset="0"/>
                <a:ea typeface="Times New Roman" panose="02020603050405020304" pitchFamily="18" charset="0"/>
              </a:rPr>
              <a:t>на пять лет</a:t>
            </a:r>
            <a:r>
              <a:rPr lang="ru-RU" sz="2200" dirty="0">
                <a:solidFill>
                  <a:srgbClr val="FFFFFF"/>
                </a:solidFill>
                <a:effectLst/>
                <a:latin typeface="Arial" panose="020B0604020202020204" pitchFamily="34" charset="0"/>
                <a:ea typeface="Times New Roman" panose="02020603050405020304" pitchFamily="18" charset="0"/>
              </a:rPr>
              <a:t>.</a:t>
            </a:r>
          </a:p>
          <a:p>
            <a:pPr indent="342900" algn="just">
              <a:spcBef>
                <a:spcPts val="1000"/>
              </a:spcBef>
            </a:pPr>
            <a:r>
              <a:rPr lang="ru-RU" sz="2200" dirty="0">
                <a:solidFill>
                  <a:srgbClr val="FFFFFF"/>
                </a:solidFill>
                <a:effectLst/>
                <a:latin typeface="Arial" panose="020B0604020202020204" pitchFamily="34" charset="0"/>
                <a:ea typeface="Times New Roman" panose="02020603050405020304" pitchFamily="18" charset="0"/>
              </a:rPr>
              <a:t>В случае, если в открытой лицензии не указана территория, на которой допускается использование соответствующего произведения, такое использование допускается на территории всего мира.</a:t>
            </a:r>
          </a:p>
          <a:p>
            <a:pPr indent="342900" algn="just">
              <a:spcBef>
                <a:spcPts val="1000"/>
              </a:spcBef>
            </a:pPr>
            <a:r>
              <a:rPr lang="ru-RU" sz="2200" dirty="0">
                <a:solidFill>
                  <a:srgbClr val="FFFFFF"/>
                </a:solidFill>
                <a:effectLst/>
                <a:latin typeface="Arial" panose="020B0604020202020204" pitchFamily="34" charset="0"/>
                <a:ea typeface="Times New Roman" panose="02020603050405020304" pitchFamily="18" charset="0"/>
              </a:rPr>
              <a:t>4. Лицензиар, предоставивший открытую лицензию, вправе в одностороннем порядке полностью или частично отказаться от договора </a:t>
            </a:r>
            <a:r>
              <a:rPr lang="ru-RU" sz="2200" u="none" strike="noStrike" dirty="0">
                <a:solidFill>
                  <a:srgbClr val="FFFFFF"/>
                </a:solidFill>
                <a:effectLst/>
                <a:latin typeface="Arial" panose="020B0604020202020204" pitchFamily="34" charset="0"/>
                <a:ea typeface="Times New Roman" panose="02020603050405020304" pitchFamily="18" charset="0"/>
                <a:hlinkClick r:id="rId2" tooltip="&quot;Гражданский кодекс Российской Федерации (часть первая)&quot; от 30.11.1994 N 51-ФЗ (ред. от 08.12.2020){КонсультантПлюс}">
                  <a:extLst>
                    <a:ext uri="{A12FA001-AC4F-418D-AE19-62706E023703}">
                      <ahyp:hlinkClr xmlns:ahyp="http://schemas.microsoft.com/office/drawing/2018/hyperlinkcolor" xmlns="" val="tx"/>
                    </a:ext>
                  </a:extLst>
                </a:hlinkClick>
              </a:rPr>
              <a:t>(пункт 2 статьи 450.1)</a:t>
            </a:r>
            <a:r>
              <a:rPr lang="ru-RU" sz="2200" dirty="0">
                <a:solidFill>
                  <a:srgbClr val="FFFFFF"/>
                </a:solidFill>
                <a:effectLst/>
                <a:latin typeface="Arial" panose="020B0604020202020204" pitchFamily="34" charset="0"/>
                <a:ea typeface="Times New Roman" panose="02020603050405020304" pitchFamily="18" charset="0"/>
              </a:rPr>
              <a:t>, если лицензиат будет предоставлять третьим лицам права на использование принадлежащего лицензиару произведения либо на использование нового результата интеллектуальной деятельности, созданного лицензиатом на основе этого произведения, за пределами прав и (или) на иных условиях, чем те, которые предусмотрены открытой лицензией.</a:t>
            </a:r>
          </a:p>
          <a:p>
            <a:endParaRPr lang="ru-RU" dirty="0"/>
          </a:p>
        </p:txBody>
      </p:sp>
    </p:spTree>
    <p:extLst>
      <p:ext uri="{BB962C8B-B14F-4D97-AF65-F5344CB8AC3E}">
        <p14:creationId xmlns:p14="http://schemas.microsoft.com/office/powerpoint/2010/main" val="676240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B5ED0724-A518-4123-8F29-456DCEA92FBD}"/>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1018786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41C06BBD-319F-43A6-B0F1-924DAD38EA27}"/>
              </a:ext>
            </a:extLst>
          </p:cNvPr>
          <p:cNvPicPr>
            <a:picLocks noChangeAspect="1"/>
          </p:cNvPicPr>
          <p:nvPr/>
        </p:nvPicPr>
        <p:blipFill>
          <a:blip r:embed="rId2"/>
          <a:stretch>
            <a:fillRect/>
          </a:stretch>
        </p:blipFill>
        <p:spPr>
          <a:xfrm>
            <a:off x="0" y="-263756"/>
            <a:ext cx="9144000" cy="7445458"/>
          </a:xfrm>
          <a:prstGeom prst="rect">
            <a:avLst/>
          </a:prstGeom>
        </p:spPr>
      </p:pic>
    </p:spTree>
    <p:extLst>
      <p:ext uri="{BB962C8B-B14F-4D97-AF65-F5344CB8AC3E}">
        <p14:creationId xmlns:p14="http://schemas.microsoft.com/office/powerpoint/2010/main" val="3011877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bg1"/>
                </a:solidFill>
              </a:rPr>
              <a:t>Открытая наука – это …</a:t>
            </a:r>
          </a:p>
        </p:txBody>
      </p:sp>
      <p:sp>
        <p:nvSpPr>
          <p:cNvPr id="3" name="Объект 2"/>
          <p:cNvSpPr>
            <a:spLocks noGrp="1"/>
          </p:cNvSpPr>
          <p:nvPr>
            <p:ph idx="1"/>
          </p:nvPr>
        </p:nvSpPr>
        <p:spPr/>
        <p:txBody>
          <a:bodyPr/>
          <a:lstStyle/>
          <a:p>
            <a:endParaRPr lang="ru-RU" dirty="0">
              <a:solidFill>
                <a:schemeClr val="bg1"/>
              </a:solidFill>
            </a:endParaRPr>
          </a:p>
          <a:p>
            <a:r>
              <a:rPr lang="ru-RU">
                <a:solidFill>
                  <a:schemeClr val="bg1"/>
                </a:solidFill>
              </a:rPr>
              <a:t>Улучшение качества исследований?</a:t>
            </a:r>
          </a:p>
          <a:p>
            <a:r>
              <a:rPr lang="ru-RU">
                <a:solidFill>
                  <a:schemeClr val="bg1"/>
                </a:solidFill>
              </a:rPr>
              <a:t>Прекращение </a:t>
            </a:r>
            <a:r>
              <a:rPr lang="ru-RU" dirty="0">
                <a:solidFill>
                  <a:schemeClr val="bg1"/>
                </a:solidFill>
              </a:rPr>
              <a:t>заимствований?</a:t>
            </a:r>
          </a:p>
          <a:p>
            <a:r>
              <a:rPr lang="ru-RU" dirty="0">
                <a:solidFill>
                  <a:schemeClr val="bg1"/>
                </a:solidFill>
              </a:rPr>
              <a:t>Соблюдение научной этики?</a:t>
            </a:r>
          </a:p>
          <a:p>
            <a:r>
              <a:rPr lang="ru-RU" dirty="0">
                <a:solidFill>
                  <a:schemeClr val="bg1"/>
                </a:solidFill>
              </a:rPr>
              <a:t>Оперативное обсуждение результатов?</a:t>
            </a:r>
          </a:p>
          <a:p>
            <a:r>
              <a:rPr lang="ru-RU" dirty="0">
                <a:solidFill>
                  <a:schemeClr val="bg1"/>
                </a:solidFill>
              </a:rPr>
              <a:t>Возрастание роли общественной экспертизы?</a:t>
            </a:r>
          </a:p>
          <a:p>
            <a:r>
              <a:rPr lang="ru-RU" dirty="0">
                <a:solidFill>
                  <a:schemeClr val="bg1"/>
                </a:solidFill>
              </a:rPr>
              <a:t>Увеличение продуктивности ученого?</a:t>
            </a:r>
          </a:p>
          <a:p>
            <a:endParaRPr lang="ru-RU" dirty="0">
              <a:solidFill>
                <a:schemeClr val="bg1"/>
              </a:solidFill>
            </a:endParaRPr>
          </a:p>
          <a:p>
            <a:endParaRPr lang="ru-RU" dirty="0"/>
          </a:p>
        </p:txBody>
      </p:sp>
    </p:spTree>
    <p:extLst>
      <p:ext uri="{BB962C8B-B14F-4D97-AF65-F5344CB8AC3E}">
        <p14:creationId xmlns:p14="http://schemas.microsoft.com/office/powerpoint/2010/main" val="1861636610"/>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24626</TotalTime>
  <Words>378</Words>
  <Application>Microsoft Office PowerPoint</Application>
  <PresentationFormat>Экран (4:3)</PresentationFormat>
  <Paragraphs>46</Paragraphs>
  <Slides>12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Calibri</vt:lpstr>
      <vt:lpstr>Calibri Light</vt:lpstr>
      <vt:lpstr>Times New Roman</vt:lpstr>
      <vt:lpstr>Тема Office</vt:lpstr>
      <vt:lpstr>Между  Сциллой научной этики и Харибдой закона или как правильно опубликовать рукопись? Часть 2</vt:lpstr>
      <vt:lpstr>Служебное произведение (1)</vt:lpstr>
      <vt:lpstr>Служебное произведение (2)</vt:lpstr>
      <vt:lpstr>Открытая лицензия(1)</vt:lpstr>
      <vt:lpstr>Открытая лицензия(2)</vt:lpstr>
      <vt:lpstr>Открытая лицензия(3)</vt:lpstr>
      <vt:lpstr>Презентация PowerPoint</vt:lpstr>
      <vt:lpstr>Презентация PowerPoint</vt:lpstr>
      <vt:lpstr>Открытая наука – это …</vt:lpstr>
      <vt:lpstr>Наука не терпит суеты</vt:lpstr>
      <vt:lpstr>Наука не терпит суеты</vt:lpstr>
      <vt:lpstr>Продолжение 2 февраля</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Заимствования в науке и образовании: взгляд издателя</dc:title>
  <dc:creator>Прудников В.М.</dc:creator>
  <cp:lastModifiedBy>Прудников В.М.</cp:lastModifiedBy>
  <cp:revision>95</cp:revision>
  <dcterms:created xsi:type="dcterms:W3CDTF">2019-10-23T07:04:58Z</dcterms:created>
  <dcterms:modified xsi:type="dcterms:W3CDTF">2021-01-27T10:37:36Z</dcterms:modified>
</cp:coreProperties>
</file>