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92" r:id="rId2"/>
    <p:sldId id="258" r:id="rId3"/>
    <p:sldId id="329" r:id="rId4"/>
    <p:sldId id="331" r:id="rId5"/>
    <p:sldId id="301" r:id="rId6"/>
    <p:sldId id="303" r:id="rId7"/>
    <p:sldId id="304" r:id="rId8"/>
    <p:sldId id="302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30" r:id="rId18"/>
    <p:sldId id="313" r:id="rId19"/>
    <p:sldId id="314" r:id="rId20"/>
    <p:sldId id="315" r:id="rId21"/>
    <p:sldId id="31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mir Prudnikov" initials="VP" lastIdx="1" clrIdx="0">
    <p:extLst>
      <p:ext uri="{19B8F6BF-5375-455C-9EA6-DF929625EA0E}">
        <p15:presenceInfo xmlns:p15="http://schemas.microsoft.com/office/powerpoint/2012/main" userId="7facd4765a1f6e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09CF"/>
    <a:srgbClr val="0E63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640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94F25-053F-43A9-A0B6-7F09A33C53B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2A3FE-DF87-4F6A-94B4-B401716A0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06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AEB9-C9D8-4BAF-9D27-53FE7010A674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777D-9978-4DB6-B430-16E6C8AA2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24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AEB9-C9D8-4BAF-9D27-53FE7010A674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777D-9978-4DB6-B430-16E6C8AA2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82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AEB9-C9D8-4BAF-9D27-53FE7010A674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777D-9978-4DB6-B430-16E6C8AA2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33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AEB9-C9D8-4BAF-9D27-53FE7010A674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777D-9978-4DB6-B430-16E6C8AA2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4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AEB9-C9D8-4BAF-9D27-53FE7010A674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777D-9978-4DB6-B430-16E6C8AA2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62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AEB9-C9D8-4BAF-9D27-53FE7010A674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777D-9978-4DB6-B430-16E6C8AA2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8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AEB9-C9D8-4BAF-9D27-53FE7010A674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777D-9978-4DB6-B430-16E6C8AA2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00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AEB9-C9D8-4BAF-9D27-53FE7010A674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777D-9978-4DB6-B430-16E6C8AA2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58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AEB9-C9D8-4BAF-9D27-53FE7010A674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777D-9978-4DB6-B430-16E6C8AA2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9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AEB9-C9D8-4BAF-9D27-53FE7010A674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777D-9978-4DB6-B430-16E6C8AA2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1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AEB9-C9D8-4BAF-9D27-53FE7010A674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777D-9978-4DB6-B430-16E6C8AA2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5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3309CF"/>
            </a:gs>
            <a:gs pos="1000">
              <a:srgbClr val="0070C0"/>
            </a:gs>
            <a:gs pos="0">
              <a:schemeClr val="accent1">
                <a:lumMod val="40000"/>
                <a:lumOff val="60000"/>
              </a:schemeClr>
            </a:gs>
            <a:gs pos="12000">
              <a:schemeClr val="accent1">
                <a:lumMod val="95000"/>
                <a:lumOff val="5000"/>
              </a:schemeClr>
            </a:gs>
            <a:gs pos="67000">
              <a:schemeClr val="accent1">
                <a:lumMod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BAEB9-C9D8-4BAF-9D27-53FE7010A674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A777D-9978-4DB6-B430-16E6C8AA2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79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lture.ru/poems/4424/razgovor-knigoprodavca-s-poetom(&#1076;&#1072;&#1090;&#1072;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#Par954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  Сциллой научной этики и Харибдой закона или как правильно опубликовать рукопись?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916244"/>
            <a:ext cx="6858000" cy="1742739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800" dirty="0"/>
              <a:t>                                                             </a:t>
            </a:r>
          </a:p>
          <a:p>
            <a:pPr algn="r"/>
            <a:r>
              <a:rPr lang="ru-RU" sz="1800" dirty="0">
                <a:solidFill>
                  <a:schemeClr val="bg1"/>
                </a:solidFill>
              </a:rPr>
              <a:t>Прудников Владимир Михайлович,</a:t>
            </a:r>
          </a:p>
          <a:p>
            <a:pPr algn="r"/>
            <a:r>
              <a:rPr lang="ru-RU" sz="1800" dirty="0">
                <a:solidFill>
                  <a:schemeClr val="bg1"/>
                </a:solidFill>
              </a:rPr>
              <a:t>                                                                                             Главный редактор</a:t>
            </a:r>
          </a:p>
          <a:p>
            <a:pPr algn="r"/>
            <a:r>
              <a:rPr lang="ru-RU" sz="1800" dirty="0">
                <a:solidFill>
                  <a:schemeClr val="bg1"/>
                </a:solidFill>
              </a:rPr>
              <a:t>                                                       Научно-издательский центр ИНФРА-М,</a:t>
            </a:r>
          </a:p>
          <a:p>
            <a:pPr algn="r"/>
            <a:r>
              <a:rPr lang="ru-RU" sz="1800" dirty="0">
                <a:solidFill>
                  <a:schemeClr val="bg1"/>
                </a:solidFill>
              </a:rPr>
              <a:t>январь 2021г.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18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4E779-5805-4946-BC9B-26D4F0D10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Объекты авторских прав </a:t>
            </a:r>
            <a:r>
              <a:rPr lang="ru-RU" sz="1000" dirty="0">
                <a:solidFill>
                  <a:schemeClr val="bg1"/>
                </a:solidFill>
              </a:rPr>
              <a:t>(2)</a:t>
            </a:r>
            <a:endParaRPr lang="ru-RU" sz="1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945774-7664-49F0-A27E-FD3D0C51F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342900" algn="just">
              <a:spcBef>
                <a:spcPts val="1000"/>
              </a:spcBef>
            </a:pP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произведения живописи, скульптуры, графики, дизайна, графические рассказы, комиксы и другие произведения изобразительного искусства;</a:t>
            </a:r>
          </a:p>
          <a:p>
            <a:pPr indent="342900" algn="just">
              <a:spcBef>
                <a:spcPts val="1000"/>
              </a:spcBef>
            </a:pP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произведения декоративно-прикладного и сценографического искусства;</a:t>
            </a:r>
          </a:p>
          <a:p>
            <a:pPr indent="342900" algn="just">
              <a:spcBef>
                <a:spcPts val="1000"/>
              </a:spcBef>
            </a:pP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произведения архитектуры, градостроительства и садово-паркового искусства, в том числе в виде проектов, чертежей, изображений и макетов;</a:t>
            </a:r>
          </a:p>
          <a:p>
            <a:pPr indent="342900" algn="just">
              <a:spcBef>
                <a:spcPts val="1000"/>
              </a:spcBef>
            </a:pP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фотографические произведения и произведения, полученные способами, аналогичными фотографии;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457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9765A5-0342-4457-85C3-C0D58357F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Объекты авторских прав </a:t>
            </a:r>
            <a:r>
              <a:rPr lang="ru-RU" sz="1000" dirty="0">
                <a:solidFill>
                  <a:schemeClr val="bg1"/>
                </a:solidFill>
              </a:rPr>
              <a:t>(3)</a:t>
            </a:r>
            <a:endParaRPr lang="ru-RU" sz="1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737DD3-8710-4DFB-A51F-8F733CAC0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342900" algn="just">
              <a:spcBef>
                <a:spcPts val="1000"/>
              </a:spcBef>
            </a:pP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географические и другие карты, планы, эскизы и пластические произведения, относящиеся к географии и к другим наукам;</a:t>
            </a:r>
          </a:p>
          <a:p>
            <a:pPr indent="342900" algn="just">
              <a:spcBef>
                <a:spcPts val="1000"/>
              </a:spcBef>
            </a:pP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производные произведения, то есть произведения, представляющие собой переработку другого произведения;</a:t>
            </a:r>
          </a:p>
          <a:p>
            <a:pPr indent="342900" algn="just">
              <a:spcBef>
                <a:spcPts val="1000"/>
              </a:spcBef>
            </a:pP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составные произведения, то есть произведения, представляющие собой по подбору или расположению материалов результат творческого труда.</a:t>
            </a:r>
          </a:p>
          <a:p>
            <a:pPr indent="342900" algn="just">
              <a:spcBef>
                <a:spcPts val="1000"/>
              </a:spcBef>
            </a:pP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другие произведения.</a:t>
            </a:r>
          </a:p>
          <a:p>
            <a:pPr indent="342900" algn="just">
              <a:spcBef>
                <a:spcPts val="1000"/>
              </a:spcBef>
            </a:pP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 объектам авторских прав также относятся программы для ЭВМ, которые охраняются как литературные произведения.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275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F1545-EEAA-411B-8D57-0D4EE9212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Не являются объектами авторских прав </a:t>
            </a:r>
            <a:r>
              <a:rPr lang="ru-RU" sz="1000" dirty="0">
                <a:solidFill>
                  <a:schemeClr val="bg1"/>
                </a:solidFill>
              </a:rPr>
              <a:t>(4)</a:t>
            </a:r>
            <a:endParaRPr lang="ru-RU" sz="1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9037E6-1229-4CF3-B22E-E30D6BE52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Авторские права не распространяются на идеи, концепции, принципы, методы, процессы, системы, способы, решения технических, организационных или иных задач, открытия, факты, языки программирования, геологическую информацию о недрах.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официальные документы государственных органов и органов местного самоуправления муниципальных образований, в том числе законы, другие нормативные акты, судебные решения, иные материалы законодательного, административного и судебного характера, официальные документы международных организаций, а также их официальные переводы;</a:t>
            </a:r>
          </a:p>
        </p:txBody>
      </p:sp>
    </p:spTree>
    <p:extLst>
      <p:ext uri="{BB962C8B-B14F-4D97-AF65-F5344CB8AC3E}">
        <p14:creationId xmlns:p14="http://schemas.microsoft.com/office/powerpoint/2010/main" val="2361271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659754-D6DB-49A7-A71E-5F2E20C0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Не являются объектами авторских прав</a:t>
            </a:r>
            <a:r>
              <a:rPr lang="ru-RU" sz="1000" dirty="0">
                <a:solidFill>
                  <a:schemeClr val="bg1"/>
                </a:solidFill>
              </a:rPr>
              <a:t>(5)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4B7033-BB9E-43BA-ACD7-E6221C4AB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spcBef>
                <a:spcPts val="1000"/>
              </a:spcBef>
              <a:buNone/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2) государственные символы и знаки (флаги, гербы, ордена, денежные знаки и тому подобное), а также символы и знаки муниципальных образований;</a:t>
            </a:r>
          </a:p>
          <a:p>
            <a:pPr indent="0" algn="just">
              <a:spcBef>
                <a:spcPts val="1000"/>
              </a:spcBef>
              <a:buNone/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3) произведения народного творчества (фольклор), не имеющие конкретных авторов;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4) сообщения о событиях и фактах, имеющие   исключительно информационный характер  (сообщения о новостях дня, программы телепередач,  расписания движения транспортных средств и тому подобное).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615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12CF32-D963-4210-810C-A5349BB61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Переводы и составные произведения</a:t>
            </a:r>
            <a:r>
              <a:rPr lang="ru-RU" sz="1000" dirty="0">
                <a:solidFill>
                  <a:schemeClr val="bg1"/>
                </a:solidFill>
              </a:rPr>
              <a:t>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FBE68B-56F5-467F-86D4-6DC7CF778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fontScale="85000" lnSpcReduction="20000"/>
          </a:bodyPr>
          <a:lstStyle/>
          <a:p>
            <a:pPr indent="342900" algn="just"/>
            <a:r>
              <a:rPr lang="ru-RU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Статья 1260. Переводы, иные производные произведения. Составные произведения</a:t>
            </a:r>
          </a:p>
          <a:p>
            <a:pPr indent="0" algn="just">
              <a:buNone/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indent="342900" algn="just"/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Переводчику, а также автору иного производного произведения принадлежат авторские права соответственно на осуществленные перевод и иную переработку другого (оригинального) произведения.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Составителю сборника и автору иного составного произведения (антологии, энциклопедии, базы данных, интернет-сайта, атласа или другого подобного произведения) принадлежат авторские права на осуществленные ими подбор или расположение материалов (</a:t>
            </a:r>
            <a:r>
              <a:rPr lang="ru-RU" sz="2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составительство</a:t>
            </a: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Базой данных является представленная в объективной форме совокупность самостоятельных материалов (статей, расчетов, нормативных актов, судебных решений и иных подобных материалов), систематизированных таким образом, чтобы эти материалы могли быть найдены и обработаны с помощью электронной вычислительной машины (ЭВМ).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772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E9B5F-FE34-4AB3-ABC9-70255CBC2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Переводы и составные произведения</a:t>
            </a:r>
            <a:r>
              <a:rPr lang="ru-RU" sz="1000" dirty="0">
                <a:solidFill>
                  <a:schemeClr val="bg1"/>
                </a:solidFill>
              </a:rPr>
              <a:t>(2)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BE12EE-3FF2-4F68-AB90-A9EB1C1C9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342900" algn="just">
              <a:spcBef>
                <a:spcPts val="1000"/>
              </a:spcBef>
            </a:pPr>
            <a:r>
              <a:rPr lang="ru-RU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Переводчик, составитель либо иной автор производного или составного произведения осуществляет свои авторские права </a:t>
            </a:r>
            <a:r>
              <a:rPr lang="ru-RU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 условии соблюдения прав авторов произведений, использованных для создания производного или составного произведения</a:t>
            </a:r>
            <a:r>
              <a:rPr lang="ru-RU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indent="342900" algn="just">
              <a:spcBef>
                <a:spcPts val="1000"/>
              </a:spcBef>
            </a:pPr>
            <a:r>
              <a:rPr lang="ru-RU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Авторские права переводчика, составителя и иного автора производного или составного произведения охраняются как права на самостоятельные объекты авторских прав независимо от охраны прав авторов произведений, на которых основано производное или составное произведение.</a:t>
            </a:r>
          </a:p>
          <a:p>
            <a:pPr indent="342900" algn="just">
              <a:spcBef>
                <a:spcPts val="1000"/>
              </a:spcBef>
            </a:pPr>
            <a:r>
              <a:rPr lang="ru-RU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Автор произведения, помещенного в сборнике или ином составном произведении, вправе использовать свое произведение независимо от составного произведения, если иное не предусмотрено договором с создателем составного произведения.</a:t>
            </a:r>
          </a:p>
          <a:p>
            <a:pPr indent="342900" algn="just">
              <a:spcBef>
                <a:spcPts val="1000"/>
              </a:spcBef>
            </a:pPr>
            <a:r>
              <a:rPr lang="ru-RU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 Авторские права на перевод, сборник, иное производное или составное произведение не препятствуют другим лицам переводить либо перерабатывать то же оригинальное произведение, а также создавать свои составные произведения путем иного подбора или расположения тех же материалов.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649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0943D1-F175-4E2A-BD51-4E5E174C2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Свободное использование произведений </a:t>
            </a:r>
            <a:r>
              <a:rPr lang="ru-RU" sz="1000" dirty="0">
                <a:solidFill>
                  <a:srgbClr val="FFFFFF"/>
                </a:solidFill>
              </a:rPr>
              <a:t>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7E6F66-7820-44A6-B6FD-9E650C681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 algn="just"/>
            <a:r>
              <a:rPr lang="ru-RU" sz="1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Статья 1274. Свободное использование произведения в информационных, научных, учебных или культурных целях</a:t>
            </a:r>
          </a:p>
          <a:p>
            <a:pPr indent="0" algn="just">
              <a:buNone/>
            </a:pPr>
            <a:r>
              <a:rPr lang="ru-RU" sz="18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indent="0" algn="just">
              <a:buNone/>
            </a:pPr>
            <a:r>
              <a:rPr lang="ru-RU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Допускается без согласия автора или иного правообладателя и без выплаты вознаграждения, но с обязательным указанием </a:t>
            </a:r>
            <a:r>
              <a:rPr lang="ru-RU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имени автора, произведение которого используется, и источника заимствования</a:t>
            </a:r>
            <a:r>
              <a:rPr lang="ru-RU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pPr indent="0" algn="just">
              <a:spcBef>
                <a:spcPts val="1000"/>
              </a:spcBef>
              <a:buNone/>
            </a:pPr>
            <a:r>
              <a:rPr lang="ru-RU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 цитирование в оригинале и в переводе в научных, полемических, критических, информационных, учебных целях, </a:t>
            </a:r>
            <a:r>
              <a:rPr lang="ru-RU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целях раскрытия творческого замысла автора </a:t>
            </a:r>
            <a:r>
              <a:rPr lang="ru-RU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правомерно обнародованных произведений в объеме, </a:t>
            </a:r>
            <a:r>
              <a:rPr lang="ru-RU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оправданном целью цитирования</a:t>
            </a:r>
            <a:r>
              <a:rPr lang="ru-RU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включая воспроизведение отрывков из газетных и журнальных статей в форме обзоров печати;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386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3339CC-99A1-4364-BE07-DEB0DC985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Цитирование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F4B4E-D483-425E-A68A-12493510F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FFFFFF"/>
                </a:solidFill>
                <a:latin typeface="Calibri" panose="020F0502020204030204" pitchFamily="34" charset="0"/>
              </a:rPr>
              <a:t>П</a:t>
            </a:r>
            <a:r>
              <a:rPr lang="ru-RU" sz="2400" b="0" i="0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озици</a:t>
            </a:r>
            <a:r>
              <a:rPr lang="ru-RU" sz="2400" dirty="0">
                <a:solidFill>
                  <a:srgbClr val="FFFFFF"/>
                </a:solidFill>
                <a:latin typeface="Calibri" panose="020F0502020204030204" pitchFamily="34" charset="0"/>
              </a:rPr>
              <a:t>я</a:t>
            </a:r>
            <a:r>
              <a:rPr lang="ru-RU" sz="2400" b="0" i="0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 Верховного Суда Российской Федерации, изложенная в </a:t>
            </a:r>
            <a:r>
              <a:rPr lang="ru-RU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определении от 05.12.2003 по делу №78-Г03-77, </a:t>
            </a:r>
            <a:r>
              <a:rPr lang="ru-RU" sz="24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согласно которой под цитированием понимается включение одного или нескольких отрывков из произведения одного автора в произведение другого автора; цитата выглядит как одна или несколько выдержек из работ других авторов, опираясь на которые цитирующий автор </a:t>
            </a:r>
            <a:r>
              <a:rPr lang="ru-RU" sz="24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иллюстрирует свои тезисы, подтверждает высказанные им предположения, критикует либо оспаривает аргументы, с которыми он не согласен</a:t>
            </a:r>
            <a:r>
              <a:rPr lang="ru-RU" sz="24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, что и определяет разницу между цитированием и копированием.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429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9B77E-EE1B-4F37-8C30-414BA75B0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Свободное использование произведений </a:t>
            </a:r>
            <a:r>
              <a:rPr lang="ru-RU" sz="1000" dirty="0">
                <a:solidFill>
                  <a:srgbClr val="FFFFFF"/>
                </a:solidFill>
              </a:rPr>
              <a:t>(2)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DBED67-CF27-4761-B3D8-C4FC3A007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 algn="just">
              <a:spcBef>
                <a:spcPts val="1000"/>
              </a:spcBef>
            </a:pPr>
            <a:r>
              <a:rPr lang="ru-RU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2) использование правомерно обнародованных произведений и отрывков из них в качестве иллюстраций в изданиях, радио- и телепередачах, звуко- и видеозаписях учебного характера </a:t>
            </a:r>
            <a:r>
              <a:rPr lang="ru-RU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объеме, оправданном поставленной целью</a:t>
            </a:r>
            <a:r>
              <a:rPr lang="ru-RU" sz="20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indent="342900" algn="just">
              <a:spcBef>
                <a:spcPts val="1000"/>
              </a:spcBef>
            </a:pPr>
            <a:r>
              <a:rPr lang="ru-RU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3) воспроизведение в периодическом печатном издании и последующее распространение экземпляров этого издания, сообщение в эфир или по кабелю, доведение до всеобщего сведения правомерно опубликованных </a:t>
            </a:r>
            <a:r>
              <a:rPr lang="ru-RU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периодических печатных изданиях</a:t>
            </a:r>
            <a:r>
              <a:rPr lang="ru-RU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статей </a:t>
            </a:r>
            <a:r>
              <a:rPr lang="ru-RU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 текущим экономическим, политическим, социальным и религиозным вопросам </a:t>
            </a:r>
            <a:r>
              <a:rPr lang="ru-RU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либо переданных в эфир или по кабелю, доведенных до всеобщего сведения произведений такого же характера в случаях, если такие воспроизведение, сообщение, доведение не были специально запрещены автором или иным правообладателем;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460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6862B-4E2F-42EB-8ABC-C3A12C97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Свободное использование произведений </a:t>
            </a:r>
            <a:r>
              <a:rPr lang="ru-RU" sz="1000" dirty="0">
                <a:solidFill>
                  <a:srgbClr val="FFFFFF"/>
                </a:solidFill>
              </a:rPr>
              <a:t>(3)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15C08D-7F50-46F8-A97D-49D6DBDBB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 algn="just">
              <a:spcBef>
                <a:spcPts val="1000"/>
              </a:spcBef>
            </a:pPr>
            <a:r>
              <a:rPr lang="ru-RU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4) воспроизведение в периодическом печатном издании и последующее распространение экземпляров этого издания, сообщение в эфир или по кабелю, доведение до всеобщего сведения публично произнесенных </a:t>
            </a:r>
            <a:r>
              <a:rPr lang="ru-RU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политических речей, обращений, докладов и аналогичных произведений </a:t>
            </a:r>
            <a:r>
              <a:rPr lang="ru-RU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объеме, оправданном информационной целью. При этом за авторами таких произведений сохраняется право на их использование в сборниках;</a:t>
            </a:r>
          </a:p>
          <a:p>
            <a:pPr indent="342900" algn="just">
              <a:spcBef>
                <a:spcPts val="1000"/>
              </a:spcBef>
            </a:pPr>
            <a:r>
              <a:rPr lang="ru-RU" sz="2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5) воспроизведение, распространение, сообщение в эфир и по кабелю, доведение до всеобщего сведения в обзорах текущих событий (в частности, средствами фотографии, кинематографии, телевидения и радио) произведений, которые становятся увиденными или услышанными в ходе таких событий, в объеме, оправданном информационной целью;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75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8967" y="1"/>
            <a:ext cx="57690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5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Авторское право и его интерпретация современными авторами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650" y="1280161"/>
            <a:ext cx="7886700" cy="489680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sz="2600" dirty="0">
                <a:solidFill>
                  <a:schemeClr val="bg1"/>
                </a:solidFill>
              </a:rPr>
              <a:t>«так оно в интернете лежит»</a:t>
            </a:r>
          </a:p>
          <a:p>
            <a:r>
              <a:rPr lang="ru-RU" sz="2600" dirty="0">
                <a:solidFill>
                  <a:schemeClr val="bg1"/>
                </a:solidFill>
              </a:rPr>
              <a:t>«я же ссылку сделал»</a:t>
            </a:r>
          </a:p>
          <a:p>
            <a:r>
              <a:rPr lang="ru-RU" sz="2600" dirty="0">
                <a:solidFill>
                  <a:schemeClr val="bg1"/>
                </a:solidFill>
              </a:rPr>
              <a:t>«я редактирую и являюсь учредителем журнала»</a:t>
            </a:r>
          </a:p>
          <a:p>
            <a:r>
              <a:rPr lang="ru-RU" sz="2600" dirty="0">
                <a:solidFill>
                  <a:schemeClr val="bg1"/>
                </a:solidFill>
              </a:rPr>
              <a:t>«статья моих студентов и написана под моим руководством»</a:t>
            </a:r>
          </a:p>
          <a:p>
            <a:pPr lvl="0"/>
            <a:r>
              <a:rPr lang="ru-RU" sz="2600" dirty="0">
                <a:solidFill>
                  <a:prstClr val="white"/>
                </a:solidFill>
              </a:rPr>
              <a:t>веерное размещение в разных издательствах одного текста</a:t>
            </a:r>
          </a:p>
          <a:p>
            <a:pPr lvl="0"/>
            <a:r>
              <a:rPr lang="ru-RU" sz="2600" dirty="0" err="1">
                <a:solidFill>
                  <a:prstClr val="white"/>
                </a:solidFill>
              </a:rPr>
              <a:t>самоплагиат</a:t>
            </a:r>
            <a:r>
              <a:rPr lang="ru-RU" sz="2600" dirty="0">
                <a:solidFill>
                  <a:prstClr val="white"/>
                </a:solidFill>
              </a:rPr>
              <a:t> в других произведениях</a:t>
            </a:r>
          </a:p>
          <a:p>
            <a:pPr lvl="0"/>
            <a:r>
              <a:rPr lang="ru-RU" sz="2600" dirty="0">
                <a:solidFill>
                  <a:prstClr val="white"/>
                </a:solidFill>
              </a:rPr>
              <a:t>публикация размещенного в свободном доступе текста</a:t>
            </a:r>
          </a:p>
          <a:p>
            <a:pPr lvl="0"/>
            <a:r>
              <a:rPr lang="ru-RU" sz="2600" dirty="0">
                <a:solidFill>
                  <a:schemeClr val="bg1"/>
                </a:solidFill>
              </a:rPr>
              <a:t>«В суд подам за проверку моей рукописи </a:t>
            </a:r>
            <a:r>
              <a:rPr lang="ru-RU" sz="2600" dirty="0" err="1">
                <a:solidFill>
                  <a:schemeClr val="bg1"/>
                </a:solidFill>
              </a:rPr>
              <a:t>антиплагиатом</a:t>
            </a:r>
            <a:r>
              <a:rPr lang="ru-RU" sz="2600" dirty="0">
                <a:solidFill>
                  <a:schemeClr val="bg1"/>
                </a:solidFill>
              </a:rPr>
              <a:t>»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200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56056-51A6-400A-A770-109B72D8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Свободное использование произведений </a:t>
            </a:r>
            <a:r>
              <a:rPr lang="ru-RU" sz="1000" dirty="0">
                <a:solidFill>
                  <a:srgbClr val="FFFFFF"/>
                </a:solidFill>
              </a:rPr>
              <a:t>(4)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ECE224-193E-4947-98AA-9A47C4966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 algn="just">
              <a:spcBef>
                <a:spcPts val="1000"/>
              </a:spcBef>
            </a:pPr>
            <a:r>
              <a:rPr lang="ru-RU" sz="2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6) публичное исполнение правомерно обнародованных произведений путем их представления в живом исполнении, осуществляемое без цели извлечения прибыли в образовательных организациях, медицинских организациях, организациях социального обслуживания и учреждениях уголовно-исполнительной системы работниками (сотрудниками) данных организаций и учреждений и лицами, соответственно обслуживаемыми данными организациями или содержащимися в данных учреждениях;</a:t>
            </a:r>
          </a:p>
          <a:p>
            <a:pPr indent="342900" algn="just">
              <a:spcBef>
                <a:spcPts val="1000"/>
              </a:spcBef>
            </a:pPr>
            <a:r>
              <a:rPr lang="ru-RU" sz="2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7) запись на электронном носителе, в том числе запись в память ЭВМ, и доведение до всеобщего сведения авторефератов диссертаций.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169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701E25-5162-4AE0-8A3D-47E82507C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Свободное использование произведения образовательными организациями</a:t>
            </a:r>
            <a:b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9B236D-58BE-4E12-A0BA-C68830064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Статья 1275. Свободное использование произведения библиотеками, архивами и образовательными организациями</a:t>
            </a:r>
          </a:p>
          <a:p>
            <a:r>
              <a:rPr lang="ru-RU" sz="1800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</a:p>
          <a:p>
            <a:r>
              <a:rPr lang="ru-RU" sz="18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 Образовательные организации </a:t>
            </a:r>
            <a:r>
              <a:rPr lang="ru-RU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 условии отсутствия цели извлечения прибыли</a:t>
            </a:r>
            <a:r>
              <a:rPr lang="ru-RU" sz="18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вправе без согласия автора и без выплаты вознаграждения, но с обязательным указанием имени автора, произведение которого используется, и источника заимствования создавать копии, в том числе в электронной форме, </a:t>
            </a:r>
            <a:r>
              <a:rPr lang="ru-RU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отдельных статей и малообъемных произведений, правомерно опубликованных в сборниках, газетах и других периодических печатных изданиях, коротких отрывков из иных правомерно опубликованных письменных произведений (с иллюстрациями или без иллюстраций) </a:t>
            </a:r>
            <a:r>
              <a:rPr lang="ru-RU" sz="18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 предоставлять эти копии обучающимся и педагогическим работникам для проведения экзаменов, аудиторных занятий и самостоятельной подготовки в необходимых для этого количествах.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0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F8640-A53A-4688-AB39-07D211C98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Авторские права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55A33D-105B-4761-926A-0CED488C6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 algn="just"/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Статья 1255. Авторские права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Автору произведения принадлежат следующие права: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 исключительное право на произведение;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2) право авторства;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3) право автора на имя;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4) право на неприкосновенность произведения;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5) право на обнародование произведения.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22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A1F9EE-6198-47A9-A93F-AA276D0A14C2}"/>
              </a:ext>
            </a:extLst>
          </p:cNvPr>
          <p:cNvSpPr txBox="1"/>
          <p:nvPr/>
        </p:nvSpPr>
        <p:spPr>
          <a:xfrm>
            <a:off x="1450109" y="452582"/>
            <a:ext cx="540789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 вас я знаю, господа:</a:t>
            </a:r>
            <a:b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Вам ваше дорого творенье,</a:t>
            </a:r>
            <a:b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Пока на пламени труда</a:t>
            </a:r>
            <a:b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Кипит, бурлит воображенье;</a:t>
            </a:r>
            <a:b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Оно застынет, и тогда</a:t>
            </a:r>
            <a:b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Постыло вам и сочиненье.</a:t>
            </a:r>
            <a:b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Позвольте просто вам сказать:</a:t>
            </a:r>
            <a:b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 продается вдохновенье,</a:t>
            </a:r>
            <a:b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 можно рукопись продать</a:t>
            </a:r>
            <a:r>
              <a:rPr lang="ru-RU" sz="2000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sz="1200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b="1" i="1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1200" b="1" i="1" dirty="0"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Пушкин А.С. Разговор книгопродавца с поэтом </a:t>
            </a:r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https://www.culture.ru/poems/4424/razgovor-knigoprodavca-s-poetom(</a:t>
            </a: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дата</a:t>
            </a:r>
            <a:r>
              <a: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обращения: 10.01.2021)</a:t>
            </a:r>
          </a:p>
        </p:txBody>
      </p:sp>
    </p:spTree>
    <p:extLst>
      <p:ext uri="{BB962C8B-B14F-4D97-AF65-F5344CB8AC3E}">
        <p14:creationId xmlns:p14="http://schemas.microsoft.com/office/powerpoint/2010/main" val="1830214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6C71AF-8E74-47CB-B2B9-A0D6BF6FFF8F}"/>
              </a:ext>
            </a:extLst>
          </p:cNvPr>
          <p:cNvSpPr txBox="1"/>
          <p:nvPr/>
        </p:nvSpPr>
        <p:spPr>
          <a:xfrm>
            <a:off x="78377" y="627018"/>
            <a:ext cx="8952413" cy="59965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Статья 1228. Автор результата интеллектуальной деятельности</a:t>
            </a:r>
          </a:p>
          <a:p>
            <a:pPr indent="342900" algn="just"/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Автором результата интеллектуальной деятельности признается гражданин, </a:t>
            </a:r>
            <a:r>
              <a:rPr lang="ru-RU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творческим трудом 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которого создан такой результат.</a:t>
            </a:r>
          </a:p>
          <a:p>
            <a:pPr indent="342900" algn="just">
              <a:spcBef>
                <a:spcPts val="1000"/>
              </a:spcBef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 признаются авторами результата интеллектуальной деятельности граждане, не внесшие личного творческого вклада в создание такого результата, в том числе оказавшие его автору только </a:t>
            </a:r>
            <a:r>
              <a:rPr lang="ru-RU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техническое, консультационное, организационное или материальное содействие или помощь л</a:t>
            </a:r>
            <a:r>
              <a:rPr lang="ru-RU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ибо только способствовавшие оформлению прав</a:t>
            </a: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на такой результат или его использованию, а также граждане, осуществлявшие контроль за выполнением соответствующих работ.</a:t>
            </a:r>
          </a:p>
          <a:p>
            <a:pPr indent="342900" algn="just">
              <a:spcBef>
                <a:spcPts val="1000"/>
              </a:spcBef>
            </a:pP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Автору результата интеллектуальной деятельности принадлежит право авторства, а в случаях, предусмотренных настоящим Кодексом, право на имя и иные личные неимущественные права.</a:t>
            </a:r>
          </a:p>
          <a:p>
            <a:pPr indent="342900" algn="just">
              <a:spcBef>
                <a:spcPts val="1000"/>
              </a:spcBef>
            </a:pPr>
            <a:r>
              <a:rPr lang="ru-RU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Право авторства, право на имя и иные личные неимущественные права автора неотчуждаемы и непередаваемы. Отказ от этих прав ничтожен.</a:t>
            </a:r>
          </a:p>
          <a:p>
            <a:pPr indent="342900" algn="just">
              <a:spcBef>
                <a:spcPts val="1000"/>
              </a:spcBef>
            </a:pPr>
            <a:r>
              <a:rPr lang="ru-RU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Авторство и имя автора охраняются бессрочно. </a:t>
            </a:r>
          </a:p>
          <a:p>
            <a:pPr indent="342900" algn="just">
              <a:spcBef>
                <a:spcPts val="1000"/>
              </a:spcBef>
            </a:pPr>
            <a:r>
              <a:rPr lang="ru-RU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Права на результат интеллектуальной деятельности, созданный совместным творческим трудом двух и более граждан (соавторство), принадлежат соавторам совместно.</a:t>
            </a:r>
          </a:p>
        </p:txBody>
      </p:sp>
    </p:spTree>
    <p:extLst>
      <p:ext uri="{BB962C8B-B14F-4D97-AF65-F5344CB8AC3E}">
        <p14:creationId xmlns:p14="http://schemas.microsoft.com/office/powerpoint/2010/main" val="420145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E45A1-BF5B-43EF-BAB0-FE8968D7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Автор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F81BCB-32A1-424E-8D0E-B46039B73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Статья 1257. Автор произведения</a:t>
            </a:r>
          </a:p>
          <a:p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Автором произведения науки, литературы или искусства признается гражданин, творческим трудом которого оно создано. </a:t>
            </a:r>
            <a:r>
              <a:rPr lang="ru-RU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Лицо, указанное в качестве автора на оригинале или экземпляре произведения 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либо иным образом в соответствии с </a:t>
            </a:r>
            <a:r>
              <a:rPr lang="ru-RU" sz="180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1. Информацией об авторском праве признается любая информация, которая идентифицирует произведение, автора или иного правообладателя, либо информация об условиях использования произведения, которая содержится на оригинале или экземпляре произведения, прил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пунктом 1 статьи 1300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настоящего Кодекса, </a:t>
            </a:r>
            <a:r>
              <a:rPr lang="ru-RU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считается его автором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если не доказано иное.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Статья 1300. Информация об авторском праве</a:t>
            </a:r>
            <a:endParaRPr lang="ru-RU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Информацией об авторском праве признается любая информация, которая идентифицирует произведение, автора или иного правообладателя, либо информация об условиях использования произведения, которая содержится на оригинале или экземпляре произведения, приложена к нему или появляется в связи с сообщением в эфир или по кабелю либо доведением такого произведения до всеобщего сведения, а также любые цифры и коды, в которых содержится такая информация.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44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C0EBA-02C9-4C1C-BC6B-10FD5E026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Соавторы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252BA9-72DC-414D-B50B-4736A3AF8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Статья 1258. Соавторство</a:t>
            </a:r>
          </a:p>
          <a:p>
            <a:pPr indent="0" algn="just">
              <a:buNone/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indent="342900" algn="just"/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Граждане, создавшие произведение совместным творческим трудом, признаются соавторами независимо от того, образует ли такое произведение неразрывное целое или состоит из частей, каждая из которых имеет самостоятельное значение.</a:t>
            </a:r>
          </a:p>
          <a:p>
            <a:pPr indent="342900" algn="just">
              <a:spcBef>
                <a:spcPts val="1000"/>
              </a:spcBef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Произведение, созданное в соавторстве, используется соавторами совместно, если соглашением между ними не предусмотрено иное. В случае, когда такое произведение образует неразрывное целое, ни один из соавторов не вправе без достаточных оснований запретить использование такого произведения.</a:t>
            </a:r>
          </a:p>
          <a:p>
            <a:pPr indent="342900" algn="just">
              <a:spcBef>
                <a:spcPts val="1000"/>
              </a:spcBef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Часть произведения, использование которой возможно независимо от других частей, то есть часть, имеющая самостоятельное значение, может быть использована ее автором по своему усмотрению, если соглашением между соавторами не предусмотрено иное.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26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64FBD-4255-4F03-B57F-41C0A67F5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err="1">
                <a:solidFill>
                  <a:schemeClr val="bg1"/>
                </a:solidFill>
              </a:rPr>
              <a:t>Самоплагиат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8F80E-3340-476F-B3BF-624DE8E87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 algn="just">
              <a:buNone/>
            </a:pPr>
            <a:r>
              <a:rPr lang="ru-RU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Статья 1236. Виды лицензионных договоров</a:t>
            </a:r>
          </a:p>
          <a:p>
            <a:pPr indent="0" algn="just">
              <a:buNone/>
            </a:pPr>
            <a:endParaRPr lang="ru-RU" sz="2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0" algn="just">
              <a:spcBef>
                <a:spcPts val="1000"/>
              </a:spcBef>
              <a:buNone/>
            </a:pPr>
            <a:r>
              <a:rPr lang="ru-RU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1.1. Лицензиар </a:t>
            </a:r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 вправе сам использовать </a:t>
            </a:r>
            <a:r>
              <a:rPr lang="ru-RU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результат интеллектуальной деятельности или средство индивидуализации </a:t>
            </a:r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тех пределах, в которых право использования такого результата </a:t>
            </a:r>
            <a:r>
              <a:rPr lang="ru-RU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или такого средства индивидуализации </a:t>
            </a:r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предоставлено лицензиату по договору на условиях исключительной лицензии</a:t>
            </a:r>
            <a:r>
              <a:rPr lang="ru-RU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если этим договором не предусмотрено иное.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42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BE5C7-1C72-4031-8492-68808A21A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Объекты авторских прав </a:t>
            </a:r>
            <a:r>
              <a:rPr lang="ru-RU" sz="1000" dirty="0">
                <a:solidFill>
                  <a:schemeClr val="bg1"/>
                </a:solidFill>
              </a:rPr>
              <a:t>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D2D777-AC42-4F45-B07C-26B7CC62D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ru-RU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Статья 1259. Объекты авторских прав</a:t>
            </a:r>
          </a:p>
          <a:p>
            <a:pPr indent="0" algn="just">
              <a:buNone/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Объектами авторских прав являются произведения науки, литературы и искусства независимо от </a:t>
            </a:r>
            <a:r>
              <a:rPr lang="ru-RU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достоинств и назначения </a:t>
            </a: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произведения, а также от способа его выражения: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литературные произведения;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драматические и музыкально-драматические произведения, сценарные произведения;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хореографические произведения и пантомимы;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музыкальные произведения с текстом или без текста;</a:t>
            </a:r>
          </a:p>
          <a:p>
            <a:pPr indent="342900" algn="just">
              <a:spcBef>
                <a:spcPts val="1000"/>
              </a:spcBef>
            </a:pPr>
            <a:r>
              <a:rPr lang="ru-RU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аудиовизуальные произведения;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770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5744</TotalTime>
  <Words>1955</Words>
  <Application>Microsoft Office PowerPoint</Application>
  <PresentationFormat>Экран (4:3)</PresentationFormat>
  <Paragraphs>108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Между  Сциллой научной этики и Харибдой закона или как правильно опубликовать рукопись?</vt:lpstr>
      <vt:lpstr>Авторское право и его интерпретация современными авторами </vt:lpstr>
      <vt:lpstr>Авторские права</vt:lpstr>
      <vt:lpstr>Презентация PowerPoint</vt:lpstr>
      <vt:lpstr>Презентация PowerPoint</vt:lpstr>
      <vt:lpstr>Автор</vt:lpstr>
      <vt:lpstr>Соавторы</vt:lpstr>
      <vt:lpstr>Самоплагиат</vt:lpstr>
      <vt:lpstr>Объекты авторских прав (1)</vt:lpstr>
      <vt:lpstr>Объекты авторских прав (2)</vt:lpstr>
      <vt:lpstr>Объекты авторских прав (3)</vt:lpstr>
      <vt:lpstr>Не являются объектами авторских прав (4)</vt:lpstr>
      <vt:lpstr>Не являются объектами авторских прав(5)</vt:lpstr>
      <vt:lpstr>Переводы и составные произведения(1)</vt:lpstr>
      <vt:lpstr>Переводы и составные произведения(2)</vt:lpstr>
      <vt:lpstr>Свободное использование произведений (1)</vt:lpstr>
      <vt:lpstr>Цитирование</vt:lpstr>
      <vt:lpstr>Свободное использование произведений (2)</vt:lpstr>
      <vt:lpstr>Свободное использование произведений (3)</vt:lpstr>
      <vt:lpstr>Свободное использование произведений (4)</vt:lpstr>
      <vt:lpstr>Свободное использование произведения образовательными организациями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Заимствования в науке и образовании: взгляд издателя</dc:title>
  <dc:creator>Прудников В.М.</dc:creator>
  <cp:lastModifiedBy>Vladimir Prudnikov</cp:lastModifiedBy>
  <cp:revision>89</cp:revision>
  <dcterms:created xsi:type="dcterms:W3CDTF">2019-10-23T07:04:58Z</dcterms:created>
  <dcterms:modified xsi:type="dcterms:W3CDTF">2021-01-13T05:58:35Z</dcterms:modified>
</cp:coreProperties>
</file>